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09"/>
  </p:notesMasterIdLst>
  <p:sldIdLst>
    <p:sldId id="256"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9" r:id="rId21"/>
    <p:sldId id="280" r:id="rId22"/>
    <p:sldId id="277"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2" r:id="rId54"/>
    <p:sldId id="313" r:id="rId55"/>
    <p:sldId id="314" r:id="rId56"/>
    <p:sldId id="315" r:id="rId57"/>
    <p:sldId id="316" r:id="rId58"/>
    <p:sldId id="317" r:id="rId59"/>
    <p:sldId id="318" r:id="rId60"/>
    <p:sldId id="319" r:id="rId61"/>
    <p:sldId id="321" r:id="rId62"/>
    <p:sldId id="320" r:id="rId63"/>
    <p:sldId id="323" r:id="rId64"/>
    <p:sldId id="322" r:id="rId65"/>
    <p:sldId id="324" r:id="rId66"/>
    <p:sldId id="328" r:id="rId67"/>
    <p:sldId id="325" r:id="rId68"/>
    <p:sldId id="326" r:id="rId69"/>
    <p:sldId id="327" r:id="rId70"/>
    <p:sldId id="329" r:id="rId71"/>
    <p:sldId id="330" r:id="rId72"/>
    <p:sldId id="331" r:id="rId73"/>
    <p:sldId id="332" r:id="rId74"/>
    <p:sldId id="333" r:id="rId75"/>
    <p:sldId id="334" r:id="rId76"/>
    <p:sldId id="336" r:id="rId77"/>
    <p:sldId id="337" r:id="rId78"/>
    <p:sldId id="339" r:id="rId79"/>
    <p:sldId id="338" r:id="rId80"/>
    <p:sldId id="340" r:id="rId81"/>
    <p:sldId id="343" r:id="rId82"/>
    <p:sldId id="342" r:id="rId83"/>
    <p:sldId id="344" r:id="rId84"/>
    <p:sldId id="345" r:id="rId85"/>
    <p:sldId id="346" r:id="rId86"/>
    <p:sldId id="347" r:id="rId87"/>
    <p:sldId id="348" r:id="rId88"/>
    <p:sldId id="349" r:id="rId89"/>
    <p:sldId id="350" r:id="rId90"/>
    <p:sldId id="351"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5" r:id="rId124"/>
    <p:sldId id="386" r:id="rId125"/>
    <p:sldId id="387" r:id="rId126"/>
    <p:sldId id="388" r:id="rId127"/>
    <p:sldId id="389" r:id="rId128"/>
    <p:sldId id="390" r:id="rId129"/>
    <p:sldId id="391" r:id="rId130"/>
    <p:sldId id="392" r:id="rId131"/>
    <p:sldId id="393" r:id="rId132"/>
    <p:sldId id="394" r:id="rId133"/>
    <p:sldId id="395" r:id="rId134"/>
    <p:sldId id="396" r:id="rId135"/>
    <p:sldId id="397" r:id="rId136"/>
    <p:sldId id="398" r:id="rId137"/>
    <p:sldId id="399" r:id="rId138"/>
    <p:sldId id="400" r:id="rId139"/>
    <p:sldId id="401" r:id="rId140"/>
    <p:sldId id="402" r:id="rId141"/>
    <p:sldId id="403" r:id="rId142"/>
    <p:sldId id="404" r:id="rId143"/>
    <p:sldId id="406" r:id="rId144"/>
    <p:sldId id="407" r:id="rId145"/>
    <p:sldId id="408" r:id="rId146"/>
    <p:sldId id="409" r:id="rId147"/>
    <p:sldId id="410" r:id="rId148"/>
    <p:sldId id="411" r:id="rId149"/>
    <p:sldId id="412" r:id="rId150"/>
    <p:sldId id="413" r:id="rId151"/>
    <p:sldId id="414" r:id="rId152"/>
    <p:sldId id="415" r:id="rId153"/>
    <p:sldId id="416" r:id="rId154"/>
    <p:sldId id="417" r:id="rId155"/>
    <p:sldId id="418" r:id="rId156"/>
    <p:sldId id="419" r:id="rId157"/>
    <p:sldId id="420" r:id="rId158"/>
    <p:sldId id="421" r:id="rId159"/>
    <p:sldId id="422" r:id="rId160"/>
    <p:sldId id="423" r:id="rId161"/>
    <p:sldId id="424" r:id="rId162"/>
    <p:sldId id="425" r:id="rId163"/>
    <p:sldId id="426" r:id="rId164"/>
    <p:sldId id="427" r:id="rId165"/>
    <p:sldId id="428" r:id="rId166"/>
    <p:sldId id="429" r:id="rId167"/>
    <p:sldId id="430" r:id="rId168"/>
    <p:sldId id="431" r:id="rId169"/>
    <p:sldId id="432" r:id="rId170"/>
    <p:sldId id="433" r:id="rId171"/>
    <p:sldId id="434" r:id="rId172"/>
    <p:sldId id="435" r:id="rId173"/>
    <p:sldId id="436" r:id="rId174"/>
    <p:sldId id="437" r:id="rId175"/>
    <p:sldId id="438" r:id="rId176"/>
    <p:sldId id="439" r:id="rId177"/>
    <p:sldId id="440" r:id="rId178"/>
    <p:sldId id="441" r:id="rId179"/>
    <p:sldId id="442" r:id="rId180"/>
    <p:sldId id="443" r:id="rId181"/>
    <p:sldId id="444" r:id="rId182"/>
    <p:sldId id="445" r:id="rId183"/>
    <p:sldId id="447" r:id="rId184"/>
    <p:sldId id="446" r:id="rId185"/>
    <p:sldId id="448" r:id="rId186"/>
    <p:sldId id="449" r:id="rId187"/>
    <p:sldId id="450" r:id="rId188"/>
    <p:sldId id="451" r:id="rId189"/>
    <p:sldId id="452" r:id="rId190"/>
    <p:sldId id="453" r:id="rId191"/>
    <p:sldId id="457" r:id="rId192"/>
    <p:sldId id="455" r:id="rId193"/>
    <p:sldId id="456" r:id="rId194"/>
    <p:sldId id="454" r:id="rId195"/>
    <p:sldId id="458" r:id="rId196"/>
    <p:sldId id="459" r:id="rId197"/>
    <p:sldId id="460" r:id="rId198"/>
    <p:sldId id="461" r:id="rId199"/>
    <p:sldId id="462" r:id="rId200"/>
    <p:sldId id="463" r:id="rId201"/>
    <p:sldId id="464" r:id="rId202"/>
    <p:sldId id="465" r:id="rId203"/>
    <p:sldId id="466" r:id="rId204"/>
    <p:sldId id="467" r:id="rId205"/>
    <p:sldId id="468" r:id="rId206"/>
    <p:sldId id="469" r:id="rId207"/>
    <p:sldId id="470" r:id="rId2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6" d="100"/>
          <a:sy n="66" d="100"/>
        </p:scale>
        <p:origin x="90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commentAuthors" Target="commentAuthor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75787E-0AB7-438B-8DA5-D7847EAD5742}" type="datetimeFigureOut">
              <a:rPr lang="en-US" smtClean="0"/>
              <a:t>10/31/2021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9A8FBE-0671-4C51-9223-64E433871A16}" type="slidenum">
              <a:rPr lang="en-US" smtClean="0"/>
              <a:t>‹#›</a:t>
            </a:fld>
            <a:endParaRPr lang="en-US"/>
          </a:p>
        </p:txBody>
      </p:sp>
    </p:spTree>
    <p:extLst>
      <p:ext uri="{BB962C8B-B14F-4D97-AF65-F5344CB8AC3E}">
        <p14:creationId xmlns:p14="http://schemas.microsoft.com/office/powerpoint/2010/main" val="1181831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Online Data Analysis: https://www.datapine.com/data-analysis-tools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6</a:t>
            </a:fld>
            <a:endParaRPr lang="en-US"/>
          </a:p>
        </p:txBody>
      </p:sp>
    </p:spTree>
    <p:extLst>
      <p:ext uri="{BB962C8B-B14F-4D97-AF65-F5344CB8AC3E}">
        <p14:creationId xmlns:p14="http://schemas.microsoft.com/office/powerpoint/2010/main" val="570205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15</a:t>
            </a:fld>
            <a:endParaRPr lang="en-US"/>
          </a:p>
        </p:txBody>
      </p:sp>
    </p:spTree>
    <p:extLst>
      <p:ext uri="{BB962C8B-B14F-4D97-AF65-F5344CB8AC3E}">
        <p14:creationId xmlns:p14="http://schemas.microsoft.com/office/powerpoint/2010/main" val="27178131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105</a:t>
            </a:fld>
            <a:endParaRPr lang="en-US"/>
          </a:p>
        </p:txBody>
      </p:sp>
    </p:spTree>
    <p:extLst>
      <p:ext uri="{BB962C8B-B14F-4D97-AF65-F5344CB8AC3E}">
        <p14:creationId xmlns:p14="http://schemas.microsoft.com/office/powerpoint/2010/main" val="17618795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106</a:t>
            </a:fld>
            <a:endParaRPr lang="en-US"/>
          </a:p>
        </p:txBody>
      </p:sp>
    </p:spTree>
    <p:extLst>
      <p:ext uri="{BB962C8B-B14F-4D97-AF65-F5344CB8AC3E}">
        <p14:creationId xmlns:p14="http://schemas.microsoft.com/office/powerpoint/2010/main" val="4251631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107</a:t>
            </a:fld>
            <a:endParaRPr lang="en-US"/>
          </a:p>
        </p:txBody>
      </p:sp>
    </p:spTree>
    <p:extLst>
      <p:ext uri="{BB962C8B-B14F-4D97-AF65-F5344CB8AC3E}">
        <p14:creationId xmlns:p14="http://schemas.microsoft.com/office/powerpoint/2010/main" val="5640996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108</a:t>
            </a:fld>
            <a:endParaRPr lang="en-US"/>
          </a:p>
        </p:txBody>
      </p:sp>
    </p:spTree>
    <p:extLst>
      <p:ext uri="{BB962C8B-B14F-4D97-AF65-F5344CB8AC3E}">
        <p14:creationId xmlns:p14="http://schemas.microsoft.com/office/powerpoint/2010/main" val="26271580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109</a:t>
            </a:fld>
            <a:endParaRPr lang="en-US"/>
          </a:p>
        </p:txBody>
      </p:sp>
    </p:spTree>
    <p:extLst>
      <p:ext uri="{BB962C8B-B14F-4D97-AF65-F5344CB8AC3E}">
        <p14:creationId xmlns:p14="http://schemas.microsoft.com/office/powerpoint/2010/main" val="35048436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110</a:t>
            </a:fld>
            <a:endParaRPr lang="en-US"/>
          </a:p>
        </p:txBody>
      </p:sp>
    </p:spTree>
    <p:extLst>
      <p:ext uri="{BB962C8B-B14F-4D97-AF65-F5344CB8AC3E}">
        <p14:creationId xmlns:p14="http://schemas.microsoft.com/office/powerpoint/2010/main" val="8310815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111</a:t>
            </a:fld>
            <a:endParaRPr lang="en-US"/>
          </a:p>
        </p:txBody>
      </p:sp>
    </p:spTree>
    <p:extLst>
      <p:ext uri="{BB962C8B-B14F-4D97-AF65-F5344CB8AC3E}">
        <p14:creationId xmlns:p14="http://schemas.microsoft.com/office/powerpoint/2010/main" val="37253037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112</a:t>
            </a:fld>
            <a:endParaRPr lang="en-US"/>
          </a:p>
        </p:txBody>
      </p:sp>
    </p:spTree>
    <p:extLst>
      <p:ext uri="{BB962C8B-B14F-4D97-AF65-F5344CB8AC3E}">
        <p14:creationId xmlns:p14="http://schemas.microsoft.com/office/powerpoint/2010/main" val="29371932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113</a:t>
            </a:fld>
            <a:endParaRPr lang="en-US"/>
          </a:p>
        </p:txBody>
      </p:sp>
    </p:spTree>
    <p:extLst>
      <p:ext uri="{BB962C8B-B14F-4D97-AF65-F5344CB8AC3E}">
        <p14:creationId xmlns:p14="http://schemas.microsoft.com/office/powerpoint/2010/main" val="201205133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114</a:t>
            </a:fld>
            <a:endParaRPr lang="en-US"/>
          </a:p>
        </p:txBody>
      </p:sp>
    </p:spTree>
    <p:extLst>
      <p:ext uri="{BB962C8B-B14F-4D97-AF65-F5344CB8AC3E}">
        <p14:creationId xmlns:p14="http://schemas.microsoft.com/office/powerpoint/2010/main" val="2317525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16</a:t>
            </a:fld>
            <a:endParaRPr lang="en-US"/>
          </a:p>
        </p:txBody>
      </p:sp>
    </p:spTree>
    <p:extLst>
      <p:ext uri="{BB962C8B-B14F-4D97-AF65-F5344CB8AC3E}">
        <p14:creationId xmlns:p14="http://schemas.microsoft.com/office/powerpoint/2010/main" val="27370536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115</a:t>
            </a:fld>
            <a:endParaRPr lang="en-US"/>
          </a:p>
        </p:txBody>
      </p:sp>
    </p:spTree>
    <p:extLst>
      <p:ext uri="{BB962C8B-B14F-4D97-AF65-F5344CB8AC3E}">
        <p14:creationId xmlns:p14="http://schemas.microsoft.com/office/powerpoint/2010/main" val="8236756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116</a:t>
            </a:fld>
            <a:endParaRPr lang="en-US"/>
          </a:p>
        </p:txBody>
      </p:sp>
    </p:spTree>
    <p:extLst>
      <p:ext uri="{BB962C8B-B14F-4D97-AF65-F5344CB8AC3E}">
        <p14:creationId xmlns:p14="http://schemas.microsoft.com/office/powerpoint/2010/main" val="17001047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117</a:t>
            </a:fld>
            <a:endParaRPr lang="en-US"/>
          </a:p>
        </p:txBody>
      </p:sp>
    </p:spTree>
    <p:extLst>
      <p:ext uri="{BB962C8B-B14F-4D97-AF65-F5344CB8AC3E}">
        <p14:creationId xmlns:p14="http://schemas.microsoft.com/office/powerpoint/2010/main" val="39924793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118</a:t>
            </a:fld>
            <a:endParaRPr lang="en-US"/>
          </a:p>
        </p:txBody>
      </p:sp>
    </p:spTree>
    <p:extLst>
      <p:ext uri="{BB962C8B-B14F-4D97-AF65-F5344CB8AC3E}">
        <p14:creationId xmlns:p14="http://schemas.microsoft.com/office/powerpoint/2010/main" val="6799478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119</a:t>
            </a:fld>
            <a:endParaRPr lang="en-US"/>
          </a:p>
        </p:txBody>
      </p:sp>
    </p:spTree>
    <p:extLst>
      <p:ext uri="{BB962C8B-B14F-4D97-AF65-F5344CB8AC3E}">
        <p14:creationId xmlns:p14="http://schemas.microsoft.com/office/powerpoint/2010/main" val="8694170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120</a:t>
            </a:fld>
            <a:endParaRPr lang="en-US"/>
          </a:p>
        </p:txBody>
      </p:sp>
    </p:spTree>
    <p:extLst>
      <p:ext uri="{BB962C8B-B14F-4D97-AF65-F5344CB8AC3E}">
        <p14:creationId xmlns:p14="http://schemas.microsoft.com/office/powerpoint/2010/main" val="8644563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121</a:t>
            </a:fld>
            <a:endParaRPr lang="en-US"/>
          </a:p>
        </p:txBody>
      </p:sp>
    </p:spTree>
    <p:extLst>
      <p:ext uri="{BB962C8B-B14F-4D97-AF65-F5344CB8AC3E}">
        <p14:creationId xmlns:p14="http://schemas.microsoft.com/office/powerpoint/2010/main" val="14342201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122</a:t>
            </a:fld>
            <a:endParaRPr lang="en-US"/>
          </a:p>
        </p:txBody>
      </p:sp>
    </p:spTree>
    <p:extLst>
      <p:ext uri="{BB962C8B-B14F-4D97-AF65-F5344CB8AC3E}">
        <p14:creationId xmlns:p14="http://schemas.microsoft.com/office/powerpoint/2010/main" val="25592301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123</a:t>
            </a:fld>
            <a:endParaRPr lang="en-US"/>
          </a:p>
        </p:txBody>
      </p:sp>
    </p:spTree>
    <p:extLst>
      <p:ext uri="{BB962C8B-B14F-4D97-AF65-F5344CB8AC3E}">
        <p14:creationId xmlns:p14="http://schemas.microsoft.com/office/powerpoint/2010/main" val="386265206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124</a:t>
            </a:fld>
            <a:endParaRPr lang="en-US"/>
          </a:p>
        </p:txBody>
      </p:sp>
    </p:spTree>
    <p:extLst>
      <p:ext uri="{BB962C8B-B14F-4D97-AF65-F5344CB8AC3E}">
        <p14:creationId xmlns:p14="http://schemas.microsoft.com/office/powerpoint/2010/main" val="289215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17</a:t>
            </a:fld>
            <a:endParaRPr lang="en-US"/>
          </a:p>
        </p:txBody>
      </p:sp>
    </p:spTree>
    <p:extLst>
      <p:ext uri="{BB962C8B-B14F-4D97-AF65-F5344CB8AC3E}">
        <p14:creationId xmlns:p14="http://schemas.microsoft.com/office/powerpoint/2010/main" val="11751932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125</a:t>
            </a:fld>
            <a:endParaRPr lang="en-US"/>
          </a:p>
        </p:txBody>
      </p:sp>
    </p:spTree>
    <p:extLst>
      <p:ext uri="{BB962C8B-B14F-4D97-AF65-F5344CB8AC3E}">
        <p14:creationId xmlns:p14="http://schemas.microsoft.com/office/powerpoint/2010/main" val="35180441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126</a:t>
            </a:fld>
            <a:endParaRPr lang="en-US"/>
          </a:p>
        </p:txBody>
      </p:sp>
    </p:spTree>
    <p:extLst>
      <p:ext uri="{BB962C8B-B14F-4D97-AF65-F5344CB8AC3E}">
        <p14:creationId xmlns:p14="http://schemas.microsoft.com/office/powerpoint/2010/main" val="160300965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127</a:t>
            </a:fld>
            <a:endParaRPr lang="en-US"/>
          </a:p>
        </p:txBody>
      </p:sp>
    </p:spTree>
    <p:extLst>
      <p:ext uri="{BB962C8B-B14F-4D97-AF65-F5344CB8AC3E}">
        <p14:creationId xmlns:p14="http://schemas.microsoft.com/office/powerpoint/2010/main" val="24797623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128</a:t>
            </a:fld>
            <a:endParaRPr lang="en-US"/>
          </a:p>
        </p:txBody>
      </p:sp>
    </p:spTree>
    <p:extLst>
      <p:ext uri="{BB962C8B-B14F-4D97-AF65-F5344CB8AC3E}">
        <p14:creationId xmlns:p14="http://schemas.microsoft.com/office/powerpoint/2010/main" val="94939094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129</a:t>
            </a:fld>
            <a:endParaRPr lang="en-US"/>
          </a:p>
        </p:txBody>
      </p:sp>
    </p:spTree>
    <p:extLst>
      <p:ext uri="{BB962C8B-B14F-4D97-AF65-F5344CB8AC3E}">
        <p14:creationId xmlns:p14="http://schemas.microsoft.com/office/powerpoint/2010/main" val="15506724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130</a:t>
            </a:fld>
            <a:endParaRPr lang="en-US"/>
          </a:p>
        </p:txBody>
      </p:sp>
    </p:spTree>
    <p:extLst>
      <p:ext uri="{BB962C8B-B14F-4D97-AF65-F5344CB8AC3E}">
        <p14:creationId xmlns:p14="http://schemas.microsoft.com/office/powerpoint/2010/main" val="291658799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131</a:t>
            </a:fld>
            <a:endParaRPr lang="en-US"/>
          </a:p>
        </p:txBody>
      </p:sp>
    </p:spTree>
    <p:extLst>
      <p:ext uri="{BB962C8B-B14F-4D97-AF65-F5344CB8AC3E}">
        <p14:creationId xmlns:p14="http://schemas.microsoft.com/office/powerpoint/2010/main" val="42497580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132</a:t>
            </a:fld>
            <a:endParaRPr lang="en-US"/>
          </a:p>
        </p:txBody>
      </p:sp>
    </p:spTree>
    <p:extLst>
      <p:ext uri="{BB962C8B-B14F-4D97-AF65-F5344CB8AC3E}">
        <p14:creationId xmlns:p14="http://schemas.microsoft.com/office/powerpoint/2010/main" val="25395035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133</a:t>
            </a:fld>
            <a:endParaRPr lang="en-US"/>
          </a:p>
        </p:txBody>
      </p:sp>
    </p:spTree>
    <p:extLst>
      <p:ext uri="{BB962C8B-B14F-4D97-AF65-F5344CB8AC3E}">
        <p14:creationId xmlns:p14="http://schemas.microsoft.com/office/powerpoint/2010/main" val="7412627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134</a:t>
            </a:fld>
            <a:endParaRPr lang="en-US"/>
          </a:p>
        </p:txBody>
      </p:sp>
    </p:spTree>
    <p:extLst>
      <p:ext uri="{BB962C8B-B14F-4D97-AF65-F5344CB8AC3E}">
        <p14:creationId xmlns:p14="http://schemas.microsoft.com/office/powerpoint/2010/main" val="1445703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18</a:t>
            </a:fld>
            <a:endParaRPr lang="en-US"/>
          </a:p>
        </p:txBody>
      </p:sp>
    </p:spTree>
    <p:extLst>
      <p:ext uri="{BB962C8B-B14F-4D97-AF65-F5344CB8AC3E}">
        <p14:creationId xmlns:p14="http://schemas.microsoft.com/office/powerpoint/2010/main" val="649903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135</a:t>
            </a:fld>
            <a:endParaRPr lang="en-US"/>
          </a:p>
        </p:txBody>
      </p:sp>
    </p:spTree>
    <p:extLst>
      <p:ext uri="{BB962C8B-B14F-4D97-AF65-F5344CB8AC3E}">
        <p14:creationId xmlns:p14="http://schemas.microsoft.com/office/powerpoint/2010/main" val="392084008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136</a:t>
            </a:fld>
            <a:endParaRPr lang="en-US"/>
          </a:p>
        </p:txBody>
      </p:sp>
    </p:spTree>
    <p:extLst>
      <p:ext uri="{BB962C8B-B14F-4D97-AF65-F5344CB8AC3E}">
        <p14:creationId xmlns:p14="http://schemas.microsoft.com/office/powerpoint/2010/main" val="250234168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137</a:t>
            </a:fld>
            <a:endParaRPr lang="en-US"/>
          </a:p>
        </p:txBody>
      </p:sp>
    </p:spTree>
    <p:extLst>
      <p:ext uri="{BB962C8B-B14F-4D97-AF65-F5344CB8AC3E}">
        <p14:creationId xmlns:p14="http://schemas.microsoft.com/office/powerpoint/2010/main" val="12990000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138</a:t>
            </a:fld>
            <a:endParaRPr lang="en-US"/>
          </a:p>
        </p:txBody>
      </p:sp>
    </p:spTree>
    <p:extLst>
      <p:ext uri="{BB962C8B-B14F-4D97-AF65-F5344CB8AC3E}">
        <p14:creationId xmlns:p14="http://schemas.microsoft.com/office/powerpoint/2010/main" val="354845572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139</a:t>
            </a:fld>
            <a:endParaRPr lang="en-US"/>
          </a:p>
        </p:txBody>
      </p:sp>
    </p:spTree>
    <p:extLst>
      <p:ext uri="{BB962C8B-B14F-4D97-AF65-F5344CB8AC3E}">
        <p14:creationId xmlns:p14="http://schemas.microsoft.com/office/powerpoint/2010/main" val="22620973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140</a:t>
            </a:fld>
            <a:endParaRPr lang="en-US"/>
          </a:p>
        </p:txBody>
      </p:sp>
    </p:spTree>
    <p:extLst>
      <p:ext uri="{BB962C8B-B14F-4D97-AF65-F5344CB8AC3E}">
        <p14:creationId xmlns:p14="http://schemas.microsoft.com/office/powerpoint/2010/main" val="14531513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141</a:t>
            </a:fld>
            <a:endParaRPr lang="en-US"/>
          </a:p>
        </p:txBody>
      </p:sp>
    </p:spTree>
    <p:extLst>
      <p:ext uri="{BB962C8B-B14F-4D97-AF65-F5344CB8AC3E}">
        <p14:creationId xmlns:p14="http://schemas.microsoft.com/office/powerpoint/2010/main" val="28180615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142</a:t>
            </a:fld>
            <a:endParaRPr lang="en-US"/>
          </a:p>
        </p:txBody>
      </p:sp>
    </p:spTree>
    <p:extLst>
      <p:ext uri="{BB962C8B-B14F-4D97-AF65-F5344CB8AC3E}">
        <p14:creationId xmlns:p14="http://schemas.microsoft.com/office/powerpoint/2010/main" val="307157833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143</a:t>
            </a:fld>
            <a:endParaRPr lang="en-US"/>
          </a:p>
        </p:txBody>
      </p:sp>
    </p:spTree>
    <p:extLst>
      <p:ext uri="{BB962C8B-B14F-4D97-AF65-F5344CB8AC3E}">
        <p14:creationId xmlns:p14="http://schemas.microsoft.com/office/powerpoint/2010/main" val="207218416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144</a:t>
            </a:fld>
            <a:endParaRPr lang="en-US"/>
          </a:p>
        </p:txBody>
      </p:sp>
    </p:spTree>
    <p:extLst>
      <p:ext uri="{BB962C8B-B14F-4D97-AF65-F5344CB8AC3E}">
        <p14:creationId xmlns:p14="http://schemas.microsoft.com/office/powerpoint/2010/main" val="3642757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19</a:t>
            </a:fld>
            <a:endParaRPr lang="en-US"/>
          </a:p>
        </p:txBody>
      </p:sp>
    </p:spTree>
    <p:extLst>
      <p:ext uri="{BB962C8B-B14F-4D97-AF65-F5344CB8AC3E}">
        <p14:creationId xmlns:p14="http://schemas.microsoft.com/office/powerpoint/2010/main" val="51033848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145</a:t>
            </a:fld>
            <a:endParaRPr lang="en-US"/>
          </a:p>
        </p:txBody>
      </p:sp>
    </p:spTree>
    <p:extLst>
      <p:ext uri="{BB962C8B-B14F-4D97-AF65-F5344CB8AC3E}">
        <p14:creationId xmlns:p14="http://schemas.microsoft.com/office/powerpoint/2010/main" val="65685056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146</a:t>
            </a:fld>
            <a:endParaRPr lang="en-US"/>
          </a:p>
        </p:txBody>
      </p:sp>
    </p:spTree>
    <p:extLst>
      <p:ext uri="{BB962C8B-B14F-4D97-AF65-F5344CB8AC3E}">
        <p14:creationId xmlns:p14="http://schemas.microsoft.com/office/powerpoint/2010/main" val="90513688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147</a:t>
            </a:fld>
            <a:endParaRPr lang="en-US"/>
          </a:p>
        </p:txBody>
      </p:sp>
    </p:spTree>
    <p:extLst>
      <p:ext uri="{BB962C8B-B14F-4D97-AF65-F5344CB8AC3E}">
        <p14:creationId xmlns:p14="http://schemas.microsoft.com/office/powerpoint/2010/main" val="34428663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148</a:t>
            </a:fld>
            <a:endParaRPr lang="en-US"/>
          </a:p>
        </p:txBody>
      </p:sp>
    </p:spTree>
    <p:extLst>
      <p:ext uri="{BB962C8B-B14F-4D97-AF65-F5344CB8AC3E}">
        <p14:creationId xmlns:p14="http://schemas.microsoft.com/office/powerpoint/2010/main" val="409234900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149</a:t>
            </a:fld>
            <a:endParaRPr lang="en-US"/>
          </a:p>
        </p:txBody>
      </p:sp>
    </p:spTree>
    <p:extLst>
      <p:ext uri="{BB962C8B-B14F-4D97-AF65-F5344CB8AC3E}">
        <p14:creationId xmlns:p14="http://schemas.microsoft.com/office/powerpoint/2010/main" val="40685368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150</a:t>
            </a:fld>
            <a:endParaRPr lang="en-US"/>
          </a:p>
        </p:txBody>
      </p:sp>
    </p:spTree>
    <p:extLst>
      <p:ext uri="{BB962C8B-B14F-4D97-AF65-F5344CB8AC3E}">
        <p14:creationId xmlns:p14="http://schemas.microsoft.com/office/powerpoint/2010/main" val="17741327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151</a:t>
            </a:fld>
            <a:endParaRPr lang="en-US"/>
          </a:p>
        </p:txBody>
      </p:sp>
    </p:spTree>
    <p:extLst>
      <p:ext uri="{BB962C8B-B14F-4D97-AF65-F5344CB8AC3E}">
        <p14:creationId xmlns:p14="http://schemas.microsoft.com/office/powerpoint/2010/main" val="15891464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152</a:t>
            </a:fld>
            <a:endParaRPr lang="en-US"/>
          </a:p>
        </p:txBody>
      </p:sp>
    </p:spTree>
    <p:extLst>
      <p:ext uri="{BB962C8B-B14F-4D97-AF65-F5344CB8AC3E}">
        <p14:creationId xmlns:p14="http://schemas.microsoft.com/office/powerpoint/2010/main" val="487707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153</a:t>
            </a:fld>
            <a:endParaRPr lang="en-US"/>
          </a:p>
        </p:txBody>
      </p:sp>
    </p:spTree>
    <p:extLst>
      <p:ext uri="{BB962C8B-B14F-4D97-AF65-F5344CB8AC3E}">
        <p14:creationId xmlns:p14="http://schemas.microsoft.com/office/powerpoint/2010/main" val="25830550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154</a:t>
            </a:fld>
            <a:endParaRPr lang="en-US"/>
          </a:p>
        </p:txBody>
      </p:sp>
    </p:spTree>
    <p:extLst>
      <p:ext uri="{BB962C8B-B14F-4D97-AF65-F5344CB8AC3E}">
        <p14:creationId xmlns:p14="http://schemas.microsoft.com/office/powerpoint/2010/main" val="4289633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20</a:t>
            </a:fld>
            <a:endParaRPr lang="en-US"/>
          </a:p>
        </p:txBody>
      </p:sp>
    </p:spTree>
    <p:extLst>
      <p:ext uri="{BB962C8B-B14F-4D97-AF65-F5344CB8AC3E}">
        <p14:creationId xmlns:p14="http://schemas.microsoft.com/office/powerpoint/2010/main" val="26447464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155</a:t>
            </a:fld>
            <a:endParaRPr lang="en-US"/>
          </a:p>
        </p:txBody>
      </p:sp>
    </p:spTree>
    <p:extLst>
      <p:ext uri="{BB962C8B-B14F-4D97-AF65-F5344CB8AC3E}">
        <p14:creationId xmlns:p14="http://schemas.microsoft.com/office/powerpoint/2010/main" val="41751868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156</a:t>
            </a:fld>
            <a:endParaRPr lang="en-US"/>
          </a:p>
        </p:txBody>
      </p:sp>
    </p:spTree>
    <p:extLst>
      <p:ext uri="{BB962C8B-B14F-4D97-AF65-F5344CB8AC3E}">
        <p14:creationId xmlns:p14="http://schemas.microsoft.com/office/powerpoint/2010/main" val="24868309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157</a:t>
            </a:fld>
            <a:endParaRPr lang="en-US"/>
          </a:p>
        </p:txBody>
      </p:sp>
    </p:spTree>
    <p:extLst>
      <p:ext uri="{BB962C8B-B14F-4D97-AF65-F5344CB8AC3E}">
        <p14:creationId xmlns:p14="http://schemas.microsoft.com/office/powerpoint/2010/main" val="254531013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158</a:t>
            </a:fld>
            <a:endParaRPr lang="en-US"/>
          </a:p>
        </p:txBody>
      </p:sp>
    </p:spTree>
    <p:extLst>
      <p:ext uri="{BB962C8B-B14F-4D97-AF65-F5344CB8AC3E}">
        <p14:creationId xmlns:p14="http://schemas.microsoft.com/office/powerpoint/2010/main" val="369161887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159</a:t>
            </a:fld>
            <a:endParaRPr lang="en-US"/>
          </a:p>
        </p:txBody>
      </p:sp>
    </p:spTree>
    <p:extLst>
      <p:ext uri="{BB962C8B-B14F-4D97-AF65-F5344CB8AC3E}">
        <p14:creationId xmlns:p14="http://schemas.microsoft.com/office/powerpoint/2010/main" val="238949855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160</a:t>
            </a:fld>
            <a:endParaRPr lang="en-US"/>
          </a:p>
        </p:txBody>
      </p:sp>
    </p:spTree>
    <p:extLst>
      <p:ext uri="{BB962C8B-B14F-4D97-AF65-F5344CB8AC3E}">
        <p14:creationId xmlns:p14="http://schemas.microsoft.com/office/powerpoint/2010/main" val="354461708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161</a:t>
            </a:fld>
            <a:endParaRPr lang="en-US"/>
          </a:p>
        </p:txBody>
      </p:sp>
    </p:spTree>
    <p:extLst>
      <p:ext uri="{BB962C8B-B14F-4D97-AF65-F5344CB8AC3E}">
        <p14:creationId xmlns:p14="http://schemas.microsoft.com/office/powerpoint/2010/main" val="290421494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162</a:t>
            </a:fld>
            <a:endParaRPr lang="en-US"/>
          </a:p>
        </p:txBody>
      </p:sp>
    </p:spTree>
    <p:extLst>
      <p:ext uri="{BB962C8B-B14F-4D97-AF65-F5344CB8AC3E}">
        <p14:creationId xmlns:p14="http://schemas.microsoft.com/office/powerpoint/2010/main" val="313536350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163</a:t>
            </a:fld>
            <a:endParaRPr lang="en-US"/>
          </a:p>
        </p:txBody>
      </p:sp>
    </p:spTree>
    <p:extLst>
      <p:ext uri="{BB962C8B-B14F-4D97-AF65-F5344CB8AC3E}">
        <p14:creationId xmlns:p14="http://schemas.microsoft.com/office/powerpoint/2010/main" val="184780552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164</a:t>
            </a:fld>
            <a:endParaRPr lang="en-US"/>
          </a:p>
        </p:txBody>
      </p:sp>
    </p:spTree>
    <p:extLst>
      <p:ext uri="{BB962C8B-B14F-4D97-AF65-F5344CB8AC3E}">
        <p14:creationId xmlns:p14="http://schemas.microsoft.com/office/powerpoint/2010/main" val="244908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21</a:t>
            </a:fld>
            <a:endParaRPr lang="en-US"/>
          </a:p>
        </p:txBody>
      </p:sp>
    </p:spTree>
    <p:extLst>
      <p:ext uri="{BB962C8B-B14F-4D97-AF65-F5344CB8AC3E}">
        <p14:creationId xmlns:p14="http://schemas.microsoft.com/office/powerpoint/2010/main" val="300762368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165</a:t>
            </a:fld>
            <a:endParaRPr lang="en-US"/>
          </a:p>
        </p:txBody>
      </p:sp>
    </p:spTree>
    <p:extLst>
      <p:ext uri="{BB962C8B-B14F-4D97-AF65-F5344CB8AC3E}">
        <p14:creationId xmlns:p14="http://schemas.microsoft.com/office/powerpoint/2010/main" val="18456877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166</a:t>
            </a:fld>
            <a:endParaRPr lang="en-US"/>
          </a:p>
        </p:txBody>
      </p:sp>
    </p:spTree>
    <p:extLst>
      <p:ext uri="{BB962C8B-B14F-4D97-AF65-F5344CB8AC3E}">
        <p14:creationId xmlns:p14="http://schemas.microsoft.com/office/powerpoint/2010/main" val="107363211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167</a:t>
            </a:fld>
            <a:endParaRPr lang="en-US"/>
          </a:p>
        </p:txBody>
      </p:sp>
    </p:spTree>
    <p:extLst>
      <p:ext uri="{BB962C8B-B14F-4D97-AF65-F5344CB8AC3E}">
        <p14:creationId xmlns:p14="http://schemas.microsoft.com/office/powerpoint/2010/main" val="276082119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168</a:t>
            </a:fld>
            <a:endParaRPr lang="en-US"/>
          </a:p>
        </p:txBody>
      </p:sp>
    </p:spTree>
    <p:extLst>
      <p:ext uri="{BB962C8B-B14F-4D97-AF65-F5344CB8AC3E}">
        <p14:creationId xmlns:p14="http://schemas.microsoft.com/office/powerpoint/2010/main" val="271823895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169</a:t>
            </a:fld>
            <a:endParaRPr lang="en-US"/>
          </a:p>
        </p:txBody>
      </p:sp>
    </p:spTree>
    <p:extLst>
      <p:ext uri="{BB962C8B-B14F-4D97-AF65-F5344CB8AC3E}">
        <p14:creationId xmlns:p14="http://schemas.microsoft.com/office/powerpoint/2010/main" val="34587558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170</a:t>
            </a:fld>
            <a:endParaRPr lang="en-US"/>
          </a:p>
        </p:txBody>
      </p:sp>
    </p:spTree>
    <p:extLst>
      <p:ext uri="{BB962C8B-B14F-4D97-AF65-F5344CB8AC3E}">
        <p14:creationId xmlns:p14="http://schemas.microsoft.com/office/powerpoint/2010/main" val="51627277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171</a:t>
            </a:fld>
            <a:endParaRPr lang="en-US"/>
          </a:p>
        </p:txBody>
      </p:sp>
    </p:spTree>
    <p:extLst>
      <p:ext uri="{BB962C8B-B14F-4D97-AF65-F5344CB8AC3E}">
        <p14:creationId xmlns:p14="http://schemas.microsoft.com/office/powerpoint/2010/main" val="278730165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172</a:t>
            </a:fld>
            <a:endParaRPr lang="en-US"/>
          </a:p>
        </p:txBody>
      </p:sp>
    </p:spTree>
    <p:extLst>
      <p:ext uri="{BB962C8B-B14F-4D97-AF65-F5344CB8AC3E}">
        <p14:creationId xmlns:p14="http://schemas.microsoft.com/office/powerpoint/2010/main" val="8906635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173</a:t>
            </a:fld>
            <a:endParaRPr lang="en-US"/>
          </a:p>
        </p:txBody>
      </p:sp>
    </p:spTree>
    <p:extLst>
      <p:ext uri="{BB962C8B-B14F-4D97-AF65-F5344CB8AC3E}">
        <p14:creationId xmlns:p14="http://schemas.microsoft.com/office/powerpoint/2010/main" val="256875373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174</a:t>
            </a:fld>
            <a:endParaRPr lang="en-US"/>
          </a:p>
        </p:txBody>
      </p:sp>
    </p:spTree>
    <p:extLst>
      <p:ext uri="{BB962C8B-B14F-4D97-AF65-F5344CB8AC3E}">
        <p14:creationId xmlns:p14="http://schemas.microsoft.com/office/powerpoint/2010/main" val="1427829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22</a:t>
            </a:fld>
            <a:endParaRPr lang="en-US"/>
          </a:p>
        </p:txBody>
      </p:sp>
    </p:spTree>
    <p:extLst>
      <p:ext uri="{BB962C8B-B14F-4D97-AF65-F5344CB8AC3E}">
        <p14:creationId xmlns:p14="http://schemas.microsoft.com/office/powerpoint/2010/main" val="146622058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175</a:t>
            </a:fld>
            <a:endParaRPr lang="en-US"/>
          </a:p>
        </p:txBody>
      </p:sp>
    </p:spTree>
    <p:extLst>
      <p:ext uri="{BB962C8B-B14F-4D97-AF65-F5344CB8AC3E}">
        <p14:creationId xmlns:p14="http://schemas.microsoft.com/office/powerpoint/2010/main" val="36336400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176</a:t>
            </a:fld>
            <a:endParaRPr lang="en-US"/>
          </a:p>
        </p:txBody>
      </p:sp>
    </p:spTree>
    <p:extLst>
      <p:ext uri="{BB962C8B-B14F-4D97-AF65-F5344CB8AC3E}">
        <p14:creationId xmlns:p14="http://schemas.microsoft.com/office/powerpoint/2010/main" val="323010769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177</a:t>
            </a:fld>
            <a:endParaRPr lang="en-US"/>
          </a:p>
        </p:txBody>
      </p:sp>
    </p:spTree>
    <p:extLst>
      <p:ext uri="{BB962C8B-B14F-4D97-AF65-F5344CB8AC3E}">
        <p14:creationId xmlns:p14="http://schemas.microsoft.com/office/powerpoint/2010/main" val="97697058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178</a:t>
            </a:fld>
            <a:endParaRPr lang="en-US"/>
          </a:p>
        </p:txBody>
      </p:sp>
    </p:spTree>
    <p:extLst>
      <p:ext uri="{BB962C8B-B14F-4D97-AF65-F5344CB8AC3E}">
        <p14:creationId xmlns:p14="http://schemas.microsoft.com/office/powerpoint/2010/main" val="148263321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179</a:t>
            </a:fld>
            <a:endParaRPr lang="en-US"/>
          </a:p>
        </p:txBody>
      </p:sp>
    </p:spTree>
    <p:extLst>
      <p:ext uri="{BB962C8B-B14F-4D97-AF65-F5344CB8AC3E}">
        <p14:creationId xmlns:p14="http://schemas.microsoft.com/office/powerpoint/2010/main" val="217401473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180</a:t>
            </a:fld>
            <a:endParaRPr lang="en-US"/>
          </a:p>
        </p:txBody>
      </p:sp>
    </p:spTree>
    <p:extLst>
      <p:ext uri="{BB962C8B-B14F-4D97-AF65-F5344CB8AC3E}">
        <p14:creationId xmlns:p14="http://schemas.microsoft.com/office/powerpoint/2010/main" val="86350323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181</a:t>
            </a:fld>
            <a:endParaRPr lang="en-US"/>
          </a:p>
        </p:txBody>
      </p:sp>
    </p:spTree>
    <p:extLst>
      <p:ext uri="{BB962C8B-B14F-4D97-AF65-F5344CB8AC3E}">
        <p14:creationId xmlns:p14="http://schemas.microsoft.com/office/powerpoint/2010/main" val="409184176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182</a:t>
            </a:fld>
            <a:endParaRPr lang="en-US"/>
          </a:p>
        </p:txBody>
      </p:sp>
    </p:spTree>
    <p:extLst>
      <p:ext uri="{BB962C8B-B14F-4D97-AF65-F5344CB8AC3E}">
        <p14:creationId xmlns:p14="http://schemas.microsoft.com/office/powerpoint/2010/main" val="82172710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183</a:t>
            </a:fld>
            <a:endParaRPr lang="en-US"/>
          </a:p>
        </p:txBody>
      </p:sp>
    </p:spTree>
    <p:extLst>
      <p:ext uri="{BB962C8B-B14F-4D97-AF65-F5344CB8AC3E}">
        <p14:creationId xmlns:p14="http://schemas.microsoft.com/office/powerpoint/2010/main" val="15409986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184</a:t>
            </a:fld>
            <a:endParaRPr lang="en-US"/>
          </a:p>
        </p:txBody>
      </p:sp>
    </p:spTree>
    <p:extLst>
      <p:ext uri="{BB962C8B-B14F-4D97-AF65-F5344CB8AC3E}">
        <p14:creationId xmlns:p14="http://schemas.microsoft.com/office/powerpoint/2010/main" val="2624790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23</a:t>
            </a:fld>
            <a:endParaRPr lang="en-US"/>
          </a:p>
        </p:txBody>
      </p:sp>
    </p:spTree>
    <p:extLst>
      <p:ext uri="{BB962C8B-B14F-4D97-AF65-F5344CB8AC3E}">
        <p14:creationId xmlns:p14="http://schemas.microsoft.com/office/powerpoint/2010/main" val="12417610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185</a:t>
            </a:fld>
            <a:endParaRPr lang="en-US"/>
          </a:p>
        </p:txBody>
      </p:sp>
    </p:spTree>
    <p:extLst>
      <p:ext uri="{BB962C8B-B14F-4D97-AF65-F5344CB8AC3E}">
        <p14:creationId xmlns:p14="http://schemas.microsoft.com/office/powerpoint/2010/main" val="74718402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186</a:t>
            </a:fld>
            <a:endParaRPr lang="en-US"/>
          </a:p>
        </p:txBody>
      </p:sp>
    </p:spTree>
    <p:extLst>
      <p:ext uri="{BB962C8B-B14F-4D97-AF65-F5344CB8AC3E}">
        <p14:creationId xmlns:p14="http://schemas.microsoft.com/office/powerpoint/2010/main" val="146909098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187</a:t>
            </a:fld>
            <a:endParaRPr lang="en-US"/>
          </a:p>
        </p:txBody>
      </p:sp>
    </p:spTree>
    <p:extLst>
      <p:ext uri="{BB962C8B-B14F-4D97-AF65-F5344CB8AC3E}">
        <p14:creationId xmlns:p14="http://schemas.microsoft.com/office/powerpoint/2010/main" val="10136284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188</a:t>
            </a:fld>
            <a:endParaRPr lang="en-US"/>
          </a:p>
        </p:txBody>
      </p:sp>
    </p:spTree>
    <p:extLst>
      <p:ext uri="{BB962C8B-B14F-4D97-AF65-F5344CB8AC3E}">
        <p14:creationId xmlns:p14="http://schemas.microsoft.com/office/powerpoint/2010/main" val="284954827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189</a:t>
            </a:fld>
            <a:endParaRPr lang="en-US"/>
          </a:p>
        </p:txBody>
      </p:sp>
    </p:spTree>
    <p:extLst>
      <p:ext uri="{BB962C8B-B14F-4D97-AF65-F5344CB8AC3E}">
        <p14:creationId xmlns:p14="http://schemas.microsoft.com/office/powerpoint/2010/main" val="100473450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190</a:t>
            </a:fld>
            <a:endParaRPr lang="en-US"/>
          </a:p>
        </p:txBody>
      </p:sp>
    </p:spTree>
    <p:extLst>
      <p:ext uri="{BB962C8B-B14F-4D97-AF65-F5344CB8AC3E}">
        <p14:creationId xmlns:p14="http://schemas.microsoft.com/office/powerpoint/2010/main" val="17927425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191</a:t>
            </a:fld>
            <a:endParaRPr lang="en-US"/>
          </a:p>
        </p:txBody>
      </p:sp>
    </p:spTree>
    <p:extLst>
      <p:ext uri="{BB962C8B-B14F-4D97-AF65-F5344CB8AC3E}">
        <p14:creationId xmlns:p14="http://schemas.microsoft.com/office/powerpoint/2010/main" val="328754491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192</a:t>
            </a:fld>
            <a:endParaRPr lang="en-US"/>
          </a:p>
        </p:txBody>
      </p:sp>
    </p:spTree>
    <p:extLst>
      <p:ext uri="{BB962C8B-B14F-4D97-AF65-F5344CB8AC3E}">
        <p14:creationId xmlns:p14="http://schemas.microsoft.com/office/powerpoint/2010/main" val="126246329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194</a:t>
            </a:fld>
            <a:endParaRPr lang="en-US"/>
          </a:p>
        </p:txBody>
      </p:sp>
    </p:spTree>
    <p:extLst>
      <p:ext uri="{BB962C8B-B14F-4D97-AF65-F5344CB8AC3E}">
        <p14:creationId xmlns:p14="http://schemas.microsoft.com/office/powerpoint/2010/main" val="842154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195</a:t>
            </a:fld>
            <a:endParaRPr lang="en-US"/>
          </a:p>
        </p:txBody>
      </p:sp>
    </p:spTree>
    <p:extLst>
      <p:ext uri="{BB962C8B-B14F-4D97-AF65-F5344CB8AC3E}">
        <p14:creationId xmlns:p14="http://schemas.microsoft.com/office/powerpoint/2010/main" val="579225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24</a:t>
            </a:fld>
            <a:endParaRPr lang="en-US"/>
          </a:p>
        </p:txBody>
      </p:sp>
    </p:spTree>
    <p:extLst>
      <p:ext uri="{BB962C8B-B14F-4D97-AF65-F5344CB8AC3E}">
        <p14:creationId xmlns:p14="http://schemas.microsoft.com/office/powerpoint/2010/main" val="75868378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196</a:t>
            </a:fld>
            <a:endParaRPr lang="en-US"/>
          </a:p>
        </p:txBody>
      </p:sp>
    </p:spTree>
    <p:extLst>
      <p:ext uri="{BB962C8B-B14F-4D97-AF65-F5344CB8AC3E}">
        <p14:creationId xmlns:p14="http://schemas.microsoft.com/office/powerpoint/2010/main" val="397983027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197</a:t>
            </a:fld>
            <a:endParaRPr lang="en-US"/>
          </a:p>
        </p:txBody>
      </p:sp>
    </p:spTree>
    <p:extLst>
      <p:ext uri="{BB962C8B-B14F-4D97-AF65-F5344CB8AC3E}">
        <p14:creationId xmlns:p14="http://schemas.microsoft.com/office/powerpoint/2010/main" val="195968489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198</a:t>
            </a:fld>
            <a:endParaRPr lang="en-US"/>
          </a:p>
        </p:txBody>
      </p:sp>
    </p:spTree>
    <p:extLst>
      <p:ext uri="{BB962C8B-B14F-4D97-AF65-F5344CB8AC3E}">
        <p14:creationId xmlns:p14="http://schemas.microsoft.com/office/powerpoint/2010/main" val="15855097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199</a:t>
            </a:fld>
            <a:endParaRPr lang="en-US"/>
          </a:p>
        </p:txBody>
      </p:sp>
    </p:spTree>
    <p:extLst>
      <p:ext uri="{BB962C8B-B14F-4D97-AF65-F5344CB8AC3E}">
        <p14:creationId xmlns:p14="http://schemas.microsoft.com/office/powerpoint/2010/main" val="280797295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200</a:t>
            </a:fld>
            <a:endParaRPr lang="en-US"/>
          </a:p>
        </p:txBody>
      </p:sp>
    </p:spTree>
    <p:extLst>
      <p:ext uri="{BB962C8B-B14F-4D97-AF65-F5344CB8AC3E}">
        <p14:creationId xmlns:p14="http://schemas.microsoft.com/office/powerpoint/2010/main" val="149204789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201</a:t>
            </a:fld>
            <a:endParaRPr lang="en-US"/>
          </a:p>
        </p:txBody>
      </p:sp>
    </p:spTree>
    <p:extLst>
      <p:ext uri="{BB962C8B-B14F-4D97-AF65-F5344CB8AC3E}">
        <p14:creationId xmlns:p14="http://schemas.microsoft.com/office/powerpoint/2010/main" val="75747508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202</a:t>
            </a:fld>
            <a:endParaRPr lang="en-US"/>
          </a:p>
        </p:txBody>
      </p:sp>
    </p:spTree>
    <p:extLst>
      <p:ext uri="{BB962C8B-B14F-4D97-AF65-F5344CB8AC3E}">
        <p14:creationId xmlns:p14="http://schemas.microsoft.com/office/powerpoint/2010/main" val="77617724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203</a:t>
            </a:fld>
            <a:endParaRPr lang="en-US"/>
          </a:p>
        </p:txBody>
      </p:sp>
    </p:spTree>
    <p:extLst>
      <p:ext uri="{BB962C8B-B14F-4D97-AF65-F5344CB8AC3E}">
        <p14:creationId xmlns:p14="http://schemas.microsoft.com/office/powerpoint/2010/main" val="270925521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204</a:t>
            </a:fld>
            <a:endParaRPr lang="en-US"/>
          </a:p>
        </p:txBody>
      </p:sp>
    </p:spTree>
    <p:extLst>
      <p:ext uri="{BB962C8B-B14F-4D97-AF65-F5344CB8AC3E}">
        <p14:creationId xmlns:p14="http://schemas.microsoft.com/office/powerpoint/2010/main" val="79554344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205</a:t>
            </a:fld>
            <a:endParaRPr lang="en-US"/>
          </a:p>
        </p:txBody>
      </p:sp>
    </p:spTree>
    <p:extLst>
      <p:ext uri="{BB962C8B-B14F-4D97-AF65-F5344CB8AC3E}">
        <p14:creationId xmlns:p14="http://schemas.microsoft.com/office/powerpoint/2010/main" val="4111487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KPI: </a:t>
            </a:r>
            <a:r>
              <a:rPr lang="en-US" sz="1200" b="0" i="0" kern="1200" dirty="0" smtClean="0">
                <a:solidFill>
                  <a:schemeClr val="tx1"/>
                </a:solidFill>
                <a:effectLst/>
                <a:latin typeface="+mn-lt"/>
                <a:ea typeface="+mn-ea"/>
                <a:cs typeface="+mn-cs"/>
              </a:rPr>
              <a:t>A performance indicator or key performance indicator is a type of performance measurement. KPIs evaluate the success of an organization or of a particular activity in which it engages.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KPI Examples: https://www.datapine.com/kpi-examples-and-templates/</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7</a:t>
            </a:fld>
            <a:endParaRPr lang="en-US"/>
          </a:p>
        </p:txBody>
      </p:sp>
    </p:spTree>
    <p:extLst>
      <p:ext uri="{BB962C8B-B14F-4D97-AF65-F5344CB8AC3E}">
        <p14:creationId xmlns:p14="http://schemas.microsoft.com/office/powerpoint/2010/main" val="3732661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25</a:t>
            </a:fld>
            <a:endParaRPr lang="en-US"/>
          </a:p>
        </p:txBody>
      </p:sp>
    </p:spTree>
    <p:extLst>
      <p:ext uri="{BB962C8B-B14F-4D97-AF65-F5344CB8AC3E}">
        <p14:creationId xmlns:p14="http://schemas.microsoft.com/office/powerpoint/2010/main" val="20800609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206</a:t>
            </a:fld>
            <a:endParaRPr lang="en-US"/>
          </a:p>
        </p:txBody>
      </p:sp>
    </p:spTree>
    <p:extLst>
      <p:ext uri="{BB962C8B-B14F-4D97-AF65-F5344CB8AC3E}">
        <p14:creationId xmlns:p14="http://schemas.microsoft.com/office/powerpoint/2010/main" val="102575404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207</a:t>
            </a:fld>
            <a:endParaRPr lang="en-US"/>
          </a:p>
        </p:txBody>
      </p:sp>
    </p:spTree>
    <p:extLst>
      <p:ext uri="{BB962C8B-B14F-4D97-AF65-F5344CB8AC3E}">
        <p14:creationId xmlns:p14="http://schemas.microsoft.com/office/powerpoint/2010/main" val="3679314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26</a:t>
            </a:fld>
            <a:endParaRPr lang="en-US"/>
          </a:p>
        </p:txBody>
      </p:sp>
    </p:spTree>
    <p:extLst>
      <p:ext uri="{BB962C8B-B14F-4D97-AF65-F5344CB8AC3E}">
        <p14:creationId xmlns:p14="http://schemas.microsoft.com/office/powerpoint/2010/main" val="1578938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27</a:t>
            </a:fld>
            <a:endParaRPr lang="en-US"/>
          </a:p>
        </p:txBody>
      </p:sp>
    </p:spTree>
    <p:extLst>
      <p:ext uri="{BB962C8B-B14F-4D97-AF65-F5344CB8AC3E}">
        <p14:creationId xmlns:p14="http://schemas.microsoft.com/office/powerpoint/2010/main" val="1303747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28</a:t>
            </a:fld>
            <a:endParaRPr lang="en-US"/>
          </a:p>
        </p:txBody>
      </p:sp>
    </p:spTree>
    <p:extLst>
      <p:ext uri="{BB962C8B-B14F-4D97-AF65-F5344CB8AC3E}">
        <p14:creationId xmlns:p14="http://schemas.microsoft.com/office/powerpoint/2010/main" val="1709586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29</a:t>
            </a:fld>
            <a:endParaRPr lang="en-US"/>
          </a:p>
        </p:txBody>
      </p:sp>
    </p:spTree>
    <p:extLst>
      <p:ext uri="{BB962C8B-B14F-4D97-AF65-F5344CB8AC3E}">
        <p14:creationId xmlns:p14="http://schemas.microsoft.com/office/powerpoint/2010/main" val="1101745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30</a:t>
            </a:fld>
            <a:endParaRPr lang="en-US"/>
          </a:p>
        </p:txBody>
      </p:sp>
    </p:spTree>
    <p:extLst>
      <p:ext uri="{BB962C8B-B14F-4D97-AF65-F5344CB8AC3E}">
        <p14:creationId xmlns:p14="http://schemas.microsoft.com/office/powerpoint/2010/main" val="3425893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31</a:t>
            </a:fld>
            <a:endParaRPr lang="en-US"/>
          </a:p>
        </p:txBody>
      </p:sp>
    </p:spTree>
    <p:extLst>
      <p:ext uri="{BB962C8B-B14F-4D97-AF65-F5344CB8AC3E}">
        <p14:creationId xmlns:p14="http://schemas.microsoft.com/office/powerpoint/2010/main" val="827432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32</a:t>
            </a:fld>
            <a:endParaRPr lang="en-US"/>
          </a:p>
        </p:txBody>
      </p:sp>
    </p:spTree>
    <p:extLst>
      <p:ext uri="{BB962C8B-B14F-4D97-AF65-F5344CB8AC3E}">
        <p14:creationId xmlns:p14="http://schemas.microsoft.com/office/powerpoint/2010/main" val="2729525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33</a:t>
            </a:fld>
            <a:endParaRPr lang="en-US"/>
          </a:p>
        </p:txBody>
      </p:sp>
    </p:spTree>
    <p:extLst>
      <p:ext uri="{BB962C8B-B14F-4D97-AF65-F5344CB8AC3E}">
        <p14:creationId xmlns:p14="http://schemas.microsoft.com/office/powerpoint/2010/main" val="4188133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34</a:t>
            </a:fld>
            <a:endParaRPr lang="en-US"/>
          </a:p>
        </p:txBody>
      </p:sp>
    </p:spTree>
    <p:extLst>
      <p:ext uri="{BB962C8B-B14F-4D97-AF65-F5344CB8AC3E}">
        <p14:creationId xmlns:p14="http://schemas.microsoft.com/office/powerpoint/2010/main" val="295586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8</a:t>
            </a:fld>
            <a:endParaRPr lang="en-US"/>
          </a:p>
        </p:txBody>
      </p:sp>
    </p:spTree>
    <p:extLst>
      <p:ext uri="{BB962C8B-B14F-4D97-AF65-F5344CB8AC3E}">
        <p14:creationId xmlns:p14="http://schemas.microsoft.com/office/powerpoint/2010/main" val="2140816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35</a:t>
            </a:fld>
            <a:endParaRPr lang="en-US"/>
          </a:p>
        </p:txBody>
      </p:sp>
    </p:spTree>
    <p:extLst>
      <p:ext uri="{BB962C8B-B14F-4D97-AF65-F5344CB8AC3E}">
        <p14:creationId xmlns:p14="http://schemas.microsoft.com/office/powerpoint/2010/main" val="995834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36</a:t>
            </a:fld>
            <a:endParaRPr lang="en-US"/>
          </a:p>
        </p:txBody>
      </p:sp>
    </p:spTree>
    <p:extLst>
      <p:ext uri="{BB962C8B-B14F-4D97-AF65-F5344CB8AC3E}">
        <p14:creationId xmlns:p14="http://schemas.microsoft.com/office/powerpoint/2010/main" val="4148328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37</a:t>
            </a:fld>
            <a:endParaRPr lang="en-US"/>
          </a:p>
        </p:txBody>
      </p:sp>
    </p:spTree>
    <p:extLst>
      <p:ext uri="{BB962C8B-B14F-4D97-AF65-F5344CB8AC3E}">
        <p14:creationId xmlns:p14="http://schemas.microsoft.com/office/powerpoint/2010/main" val="17877643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38</a:t>
            </a:fld>
            <a:endParaRPr lang="en-US"/>
          </a:p>
        </p:txBody>
      </p:sp>
    </p:spTree>
    <p:extLst>
      <p:ext uri="{BB962C8B-B14F-4D97-AF65-F5344CB8AC3E}">
        <p14:creationId xmlns:p14="http://schemas.microsoft.com/office/powerpoint/2010/main" val="4103946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39</a:t>
            </a:fld>
            <a:endParaRPr lang="en-US"/>
          </a:p>
        </p:txBody>
      </p:sp>
    </p:spTree>
    <p:extLst>
      <p:ext uri="{BB962C8B-B14F-4D97-AF65-F5344CB8AC3E}">
        <p14:creationId xmlns:p14="http://schemas.microsoft.com/office/powerpoint/2010/main" val="1229882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40</a:t>
            </a:fld>
            <a:endParaRPr lang="en-US"/>
          </a:p>
        </p:txBody>
      </p:sp>
    </p:spTree>
    <p:extLst>
      <p:ext uri="{BB962C8B-B14F-4D97-AF65-F5344CB8AC3E}">
        <p14:creationId xmlns:p14="http://schemas.microsoft.com/office/powerpoint/2010/main" val="1727807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41</a:t>
            </a:fld>
            <a:endParaRPr lang="en-US"/>
          </a:p>
        </p:txBody>
      </p:sp>
    </p:spTree>
    <p:extLst>
      <p:ext uri="{BB962C8B-B14F-4D97-AF65-F5344CB8AC3E}">
        <p14:creationId xmlns:p14="http://schemas.microsoft.com/office/powerpoint/2010/main" val="21205326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42</a:t>
            </a:fld>
            <a:endParaRPr lang="en-US"/>
          </a:p>
        </p:txBody>
      </p:sp>
    </p:spTree>
    <p:extLst>
      <p:ext uri="{BB962C8B-B14F-4D97-AF65-F5344CB8AC3E}">
        <p14:creationId xmlns:p14="http://schemas.microsoft.com/office/powerpoint/2010/main" val="2927371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43</a:t>
            </a:fld>
            <a:endParaRPr lang="en-US"/>
          </a:p>
        </p:txBody>
      </p:sp>
    </p:spTree>
    <p:extLst>
      <p:ext uri="{BB962C8B-B14F-4D97-AF65-F5344CB8AC3E}">
        <p14:creationId xmlns:p14="http://schemas.microsoft.com/office/powerpoint/2010/main" val="3044139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44</a:t>
            </a:fld>
            <a:endParaRPr lang="en-US"/>
          </a:p>
        </p:txBody>
      </p:sp>
    </p:spTree>
    <p:extLst>
      <p:ext uri="{BB962C8B-B14F-4D97-AF65-F5344CB8AC3E}">
        <p14:creationId xmlns:p14="http://schemas.microsoft.com/office/powerpoint/2010/main" val="2077011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9</a:t>
            </a:fld>
            <a:endParaRPr lang="en-US"/>
          </a:p>
        </p:txBody>
      </p:sp>
    </p:spTree>
    <p:extLst>
      <p:ext uri="{BB962C8B-B14F-4D97-AF65-F5344CB8AC3E}">
        <p14:creationId xmlns:p14="http://schemas.microsoft.com/office/powerpoint/2010/main" val="1040067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45</a:t>
            </a:fld>
            <a:endParaRPr lang="en-US"/>
          </a:p>
        </p:txBody>
      </p:sp>
    </p:spTree>
    <p:extLst>
      <p:ext uri="{BB962C8B-B14F-4D97-AF65-F5344CB8AC3E}">
        <p14:creationId xmlns:p14="http://schemas.microsoft.com/office/powerpoint/2010/main" val="3735356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46</a:t>
            </a:fld>
            <a:endParaRPr lang="en-US"/>
          </a:p>
        </p:txBody>
      </p:sp>
    </p:spTree>
    <p:extLst>
      <p:ext uri="{BB962C8B-B14F-4D97-AF65-F5344CB8AC3E}">
        <p14:creationId xmlns:p14="http://schemas.microsoft.com/office/powerpoint/2010/main" val="1360877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47</a:t>
            </a:fld>
            <a:endParaRPr lang="en-US"/>
          </a:p>
        </p:txBody>
      </p:sp>
    </p:spTree>
    <p:extLst>
      <p:ext uri="{BB962C8B-B14F-4D97-AF65-F5344CB8AC3E}">
        <p14:creationId xmlns:p14="http://schemas.microsoft.com/office/powerpoint/2010/main" val="1299297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Ad hoc reporting is </a:t>
            </a:r>
            <a:r>
              <a:rPr lang="en-US" sz="1200" b="1" i="0" kern="1200" dirty="0" smtClean="0">
                <a:solidFill>
                  <a:schemeClr val="tx1"/>
                </a:solidFill>
                <a:effectLst/>
                <a:latin typeface="+mn-lt"/>
                <a:ea typeface="+mn-ea"/>
                <a:cs typeface="+mn-cs"/>
              </a:rPr>
              <a:t>a business intelligence process used to quickly create reports on an as-needed basis</a:t>
            </a:r>
            <a:r>
              <a:rPr lang="en-US" sz="1200" b="0" i="0" kern="1200" dirty="0" smtClean="0">
                <a:solidFill>
                  <a:schemeClr val="tx1"/>
                </a:solidFill>
                <a:effectLst/>
                <a:latin typeface="+mn-lt"/>
                <a:ea typeface="+mn-ea"/>
                <a:cs typeface="+mn-cs"/>
              </a:rPr>
              <a:t>. Ad hoc reports are generally created for one-time use to find the answer to a specific business question, such as how many support tickets were resolved last week or how many calls a salesperson made yesterday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is the meaning of ad hoc in business?</a:t>
            </a:r>
          </a:p>
          <a:p>
            <a:r>
              <a:rPr lang="en-US" sz="1200" b="0" i="0" kern="1200" dirty="0" smtClean="0">
                <a:solidFill>
                  <a:schemeClr val="tx1"/>
                </a:solidFill>
                <a:effectLst/>
                <a:latin typeface="+mn-lt"/>
                <a:ea typeface="+mn-ea"/>
                <a:cs typeface="+mn-cs"/>
              </a:rPr>
              <a:t>The definition of “ad hoc” is </a:t>
            </a:r>
            <a:r>
              <a:rPr lang="en-US" sz="1200" b="1" i="0" kern="1200" dirty="0" smtClean="0">
                <a:solidFill>
                  <a:schemeClr val="tx1"/>
                </a:solidFill>
                <a:effectLst/>
                <a:latin typeface="+mn-lt"/>
                <a:ea typeface="+mn-ea"/>
                <a:cs typeface="+mn-cs"/>
              </a:rPr>
              <a:t>on the spot, or done for a particular purpose as necessary</a:t>
            </a:r>
            <a:r>
              <a:rPr lang="en-US" sz="1200" b="0" i="0" kern="1200" dirty="0" smtClean="0">
                <a:solidFill>
                  <a:schemeClr val="tx1"/>
                </a:solidFill>
                <a:effectLst/>
                <a:latin typeface="+mn-lt"/>
                <a:ea typeface="+mn-ea"/>
                <a:cs typeface="+mn-cs"/>
              </a:rPr>
              <a:t>. In BI, the process of ad hoc analysis is to answer one specific business question. This type of analysis may be done in response to an event, like a decrease in sales.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48</a:t>
            </a:fld>
            <a:endParaRPr lang="en-US"/>
          </a:p>
        </p:txBody>
      </p:sp>
    </p:spTree>
    <p:extLst>
      <p:ext uri="{BB962C8B-B14F-4D97-AF65-F5344CB8AC3E}">
        <p14:creationId xmlns:p14="http://schemas.microsoft.com/office/powerpoint/2010/main" val="31606370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49</a:t>
            </a:fld>
            <a:endParaRPr lang="en-US"/>
          </a:p>
        </p:txBody>
      </p:sp>
    </p:spTree>
    <p:extLst>
      <p:ext uri="{BB962C8B-B14F-4D97-AF65-F5344CB8AC3E}">
        <p14:creationId xmlns:p14="http://schemas.microsoft.com/office/powerpoint/2010/main" val="2367485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50</a:t>
            </a:fld>
            <a:endParaRPr lang="en-US"/>
          </a:p>
        </p:txBody>
      </p:sp>
    </p:spTree>
    <p:extLst>
      <p:ext uri="{BB962C8B-B14F-4D97-AF65-F5344CB8AC3E}">
        <p14:creationId xmlns:p14="http://schemas.microsoft.com/office/powerpoint/2010/main" val="2005811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51</a:t>
            </a:fld>
            <a:endParaRPr lang="en-US"/>
          </a:p>
        </p:txBody>
      </p:sp>
    </p:spTree>
    <p:extLst>
      <p:ext uri="{BB962C8B-B14F-4D97-AF65-F5344CB8AC3E}">
        <p14:creationId xmlns:p14="http://schemas.microsoft.com/office/powerpoint/2010/main" val="1574535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52</a:t>
            </a:fld>
            <a:endParaRPr lang="en-US"/>
          </a:p>
        </p:txBody>
      </p:sp>
    </p:spTree>
    <p:extLst>
      <p:ext uri="{BB962C8B-B14F-4D97-AF65-F5344CB8AC3E}">
        <p14:creationId xmlns:p14="http://schemas.microsoft.com/office/powerpoint/2010/main" val="21152776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53</a:t>
            </a:fld>
            <a:endParaRPr lang="en-US"/>
          </a:p>
        </p:txBody>
      </p:sp>
    </p:spTree>
    <p:extLst>
      <p:ext uri="{BB962C8B-B14F-4D97-AF65-F5344CB8AC3E}">
        <p14:creationId xmlns:p14="http://schemas.microsoft.com/office/powerpoint/2010/main" val="31733821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54</a:t>
            </a:fld>
            <a:endParaRPr lang="en-US"/>
          </a:p>
        </p:txBody>
      </p:sp>
    </p:spTree>
    <p:extLst>
      <p:ext uri="{BB962C8B-B14F-4D97-AF65-F5344CB8AC3E}">
        <p14:creationId xmlns:p14="http://schemas.microsoft.com/office/powerpoint/2010/main" val="1682455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10</a:t>
            </a:fld>
            <a:endParaRPr lang="en-US"/>
          </a:p>
        </p:txBody>
      </p:sp>
    </p:spTree>
    <p:extLst>
      <p:ext uri="{BB962C8B-B14F-4D97-AF65-F5344CB8AC3E}">
        <p14:creationId xmlns:p14="http://schemas.microsoft.com/office/powerpoint/2010/main" val="769549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For more Reading</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https://www.tableau.com/sites/default/files/whitepapers/752750_core_why_visual_analytics_whitepaper_0.pdf</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55</a:t>
            </a:fld>
            <a:endParaRPr lang="en-US"/>
          </a:p>
        </p:txBody>
      </p:sp>
    </p:spTree>
    <p:extLst>
      <p:ext uri="{BB962C8B-B14F-4D97-AF65-F5344CB8AC3E}">
        <p14:creationId xmlns:p14="http://schemas.microsoft.com/office/powerpoint/2010/main" val="6646085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56</a:t>
            </a:fld>
            <a:endParaRPr lang="en-US"/>
          </a:p>
        </p:txBody>
      </p:sp>
    </p:spTree>
    <p:extLst>
      <p:ext uri="{BB962C8B-B14F-4D97-AF65-F5344CB8AC3E}">
        <p14:creationId xmlns:p14="http://schemas.microsoft.com/office/powerpoint/2010/main" val="599325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57</a:t>
            </a:fld>
            <a:endParaRPr lang="en-US"/>
          </a:p>
        </p:txBody>
      </p:sp>
    </p:spTree>
    <p:extLst>
      <p:ext uri="{BB962C8B-B14F-4D97-AF65-F5344CB8AC3E}">
        <p14:creationId xmlns:p14="http://schemas.microsoft.com/office/powerpoint/2010/main" val="1359406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58</a:t>
            </a:fld>
            <a:endParaRPr lang="en-US"/>
          </a:p>
        </p:txBody>
      </p:sp>
    </p:spTree>
    <p:extLst>
      <p:ext uri="{BB962C8B-B14F-4D97-AF65-F5344CB8AC3E}">
        <p14:creationId xmlns:p14="http://schemas.microsoft.com/office/powerpoint/2010/main" val="8908459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59</a:t>
            </a:fld>
            <a:endParaRPr lang="en-US"/>
          </a:p>
        </p:txBody>
      </p:sp>
    </p:spTree>
    <p:extLst>
      <p:ext uri="{BB962C8B-B14F-4D97-AF65-F5344CB8AC3E}">
        <p14:creationId xmlns:p14="http://schemas.microsoft.com/office/powerpoint/2010/main" val="2329890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60</a:t>
            </a:fld>
            <a:endParaRPr lang="en-US"/>
          </a:p>
        </p:txBody>
      </p:sp>
    </p:spTree>
    <p:extLst>
      <p:ext uri="{BB962C8B-B14F-4D97-AF65-F5344CB8AC3E}">
        <p14:creationId xmlns:p14="http://schemas.microsoft.com/office/powerpoint/2010/main" val="11464667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sz="1200" b="0" i="0" kern="1200" dirty="0" smtClean="0">
                <a:solidFill>
                  <a:schemeClr val="tx1"/>
                </a:solidFill>
                <a:effectLst/>
                <a:latin typeface="+mn-lt"/>
                <a:ea typeface="+mn-ea"/>
                <a:cs typeface="+mn-cs"/>
              </a:rPr>
              <a:t>For example, our HR department has all-in-one stats, charts, and maps combined with advanced analytics on employee retention. They can also quickly pull up an employee count according to a wide variety of criteria, e.g., segmented headcount, technology stack, project assignments, geographical data, age, satisfaction reviews, etc., in order to manage resource capacity, turnover, and KPIs.</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61</a:t>
            </a:fld>
            <a:endParaRPr lang="en-US"/>
          </a:p>
        </p:txBody>
      </p:sp>
    </p:spTree>
    <p:extLst>
      <p:ext uri="{BB962C8B-B14F-4D97-AF65-F5344CB8AC3E}">
        <p14:creationId xmlns:p14="http://schemas.microsoft.com/office/powerpoint/2010/main" val="25746087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62</a:t>
            </a:fld>
            <a:endParaRPr lang="en-US"/>
          </a:p>
        </p:txBody>
      </p:sp>
    </p:spTree>
    <p:extLst>
      <p:ext uri="{BB962C8B-B14F-4D97-AF65-F5344CB8AC3E}">
        <p14:creationId xmlns:p14="http://schemas.microsoft.com/office/powerpoint/2010/main" val="23420058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63</a:t>
            </a:fld>
            <a:endParaRPr lang="en-US"/>
          </a:p>
        </p:txBody>
      </p:sp>
    </p:spTree>
    <p:extLst>
      <p:ext uri="{BB962C8B-B14F-4D97-AF65-F5344CB8AC3E}">
        <p14:creationId xmlns:p14="http://schemas.microsoft.com/office/powerpoint/2010/main" val="18710816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64</a:t>
            </a:fld>
            <a:endParaRPr lang="en-US"/>
          </a:p>
        </p:txBody>
      </p:sp>
    </p:spTree>
    <p:extLst>
      <p:ext uri="{BB962C8B-B14F-4D97-AF65-F5344CB8AC3E}">
        <p14:creationId xmlns:p14="http://schemas.microsoft.com/office/powerpoint/2010/main" val="3022969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Data connectors: https://www.datapine.com/data-connectors/</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11</a:t>
            </a:fld>
            <a:endParaRPr lang="en-US"/>
          </a:p>
        </p:txBody>
      </p:sp>
    </p:spTree>
    <p:extLst>
      <p:ext uri="{BB962C8B-B14F-4D97-AF65-F5344CB8AC3E}">
        <p14:creationId xmlns:p14="http://schemas.microsoft.com/office/powerpoint/2010/main" val="2989857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https://www.tableau.com/sites/default/files/whitepapers/which_chart_or_graph_is_right_for_youwp_1.pdf</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https://docs.microsoft.com/en-us/power-bi/visuals/power-bi-visualization-types-for-reports-and-q-and-a</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65</a:t>
            </a:fld>
            <a:endParaRPr lang="en-US"/>
          </a:p>
        </p:txBody>
      </p:sp>
    </p:spTree>
    <p:extLst>
      <p:ext uri="{BB962C8B-B14F-4D97-AF65-F5344CB8AC3E}">
        <p14:creationId xmlns:p14="http://schemas.microsoft.com/office/powerpoint/2010/main" val="28710171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https://www.tableau.com/sites/default/files/whitepapers/which_chart_or_graph_is_right_for_youwp_1.pdf</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https://docs.microsoft.com/en-us/power-bi/visuals/power-bi-visualization-types-for-reports-and-q-and-a</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66</a:t>
            </a:fld>
            <a:endParaRPr lang="en-US"/>
          </a:p>
        </p:txBody>
      </p:sp>
    </p:spTree>
    <p:extLst>
      <p:ext uri="{BB962C8B-B14F-4D97-AF65-F5344CB8AC3E}">
        <p14:creationId xmlns:p14="http://schemas.microsoft.com/office/powerpoint/2010/main" val="19903009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67</a:t>
            </a:fld>
            <a:endParaRPr lang="en-US"/>
          </a:p>
        </p:txBody>
      </p:sp>
    </p:spTree>
    <p:extLst>
      <p:ext uri="{BB962C8B-B14F-4D97-AF65-F5344CB8AC3E}">
        <p14:creationId xmlns:p14="http://schemas.microsoft.com/office/powerpoint/2010/main" val="25133192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68</a:t>
            </a:fld>
            <a:endParaRPr lang="en-US"/>
          </a:p>
        </p:txBody>
      </p:sp>
    </p:spTree>
    <p:extLst>
      <p:ext uri="{BB962C8B-B14F-4D97-AF65-F5344CB8AC3E}">
        <p14:creationId xmlns:p14="http://schemas.microsoft.com/office/powerpoint/2010/main" val="18019408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69</a:t>
            </a:fld>
            <a:endParaRPr lang="en-US"/>
          </a:p>
        </p:txBody>
      </p:sp>
    </p:spTree>
    <p:extLst>
      <p:ext uri="{BB962C8B-B14F-4D97-AF65-F5344CB8AC3E}">
        <p14:creationId xmlns:p14="http://schemas.microsoft.com/office/powerpoint/2010/main" val="26931162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70</a:t>
            </a:fld>
            <a:endParaRPr lang="en-US"/>
          </a:p>
        </p:txBody>
      </p:sp>
    </p:spTree>
    <p:extLst>
      <p:ext uri="{BB962C8B-B14F-4D97-AF65-F5344CB8AC3E}">
        <p14:creationId xmlns:p14="http://schemas.microsoft.com/office/powerpoint/2010/main" val="39535634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71</a:t>
            </a:fld>
            <a:endParaRPr lang="en-US"/>
          </a:p>
        </p:txBody>
      </p:sp>
    </p:spTree>
    <p:extLst>
      <p:ext uri="{BB962C8B-B14F-4D97-AF65-F5344CB8AC3E}">
        <p14:creationId xmlns:p14="http://schemas.microsoft.com/office/powerpoint/2010/main" val="20358693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72</a:t>
            </a:fld>
            <a:endParaRPr lang="en-US"/>
          </a:p>
        </p:txBody>
      </p:sp>
    </p:spTree>
    <p:extLst>
      <p:ext uri="{BB962C8B-B14F-4D97-AF65-F5344CB8AC3E}">
        <p14:creationId xmlns:p14="http://schemas.microsoft.com/office/powerpoint/2010/main" val="29530922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73</a:t>
            </a:fld>
            <a:endParaRPr lang="en-US"/>
          </a:p>
        </p:txBody>
      </p:sp>
    </p:spTree>
    <p:extLst>
      <p:ext uri="{BB962C8B-B14F-4D97-AF65-F5344CB8AC3E}">
        <p14:creationId xmlns:p14="http://schemas.microsoft.com/office/powerpoint/2010/main" val="41060362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https://docs.microsoft.com/en-us/power-bi/visuals/power-bi-visualization-types-for-reports-and-q-and-a</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74</a:t>
            </a:fld>
            <a:endParaRPr lang="en-US"/>
          </a:p>
        </p:txBody>
      </p:sp>
    </p:spTree>
    <p:extLst>
      <p:ext uri="{BB962C8B-B14F-4D97-AF65-F5344CB8AC3E}">
        <p14:creationId xmlns:p14="http://schemas.microsoft.com/office/powerpoint/2010/main" val="2935343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Reference for </a:t>
            </a:r>
            <a:r>
              <a:rPr lang="en-US" sz="1200" dirty="0" smtClean="0">
                <a:latin typeface="Verdana" panose="020B0604030504040204" pitchFamily="34" charset="0"/>
                <a:ea typeface="Verdana" panose="020B0604030504040204" pitchFamily="34" charset="0"/>
              </a:rPr>
              <a:t>The data warehouse:</a:t>
            </a:r>
            <a:r>
              <a:rPr lang="en-US" sz="1200" baseline="0" dirty="0" smtClean="0">
                <a:latin typeface="Verdana" panose="020B0604030504040204" pitchFamily="34" charset="0"/>
                <a:ea typeface="Verdana" panose="020B0604030504040204" pitchFamily="34" charset="0"/>
              </a:rPr>
              <a:t> </a:t>
            </a:r>
            <a:r>
              <a:rPr lang="en-US" dirty="0" smtClean="0"/>
              <a:t>https://www.guru99.com/data-warehousing.html</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12</a:t>
            </a:fld>
            <a:endParaRPr lang="en-US"/>
          </a:p>
        </p:txBody>
      </p:sp>
    </p:spTree>
    <p:extLst>
      <p:ext uri="{BB962C8B-B14F-4D97-AF65-F5344CB8AC3E}">
        <p14:creationId xmlns:p14="http://schemas.microsoft.com/office/powerpoint/2010/main" val="29305075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75</a:t>
            </a:fld>
            <a:endParaRPr lang="en-US"/>
          </a:p>
        </p:txBody>
      </p:sp>
    </p:spTree>
    <p:extLst>
      <p:ext uri="{BB962C8B-B14F-4D97-AF65-F5344CB8AC3E}">
        <p14:creationId xmlns:p14="http://schemas.microsoft.com/office/powerpoint/2010/main" val="36269191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76</a:t>
            </a:fld>
            <a:endParaRPr lang="en-US"/>
          </a:p>
        </p:txBody>
      </p:sp>
    </p:spTree>
    <p:extLst>
      <p:ext uri="{BB962C8B-B14F-4D97-AF65-F5344CB8AC3E}">
        <p14:creationId xmlns:p14="http://schemas.microsoft.com/office/powerpoint/2010/main" val="7404988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77</a:t>
            </a:fld>
            <a:endParaRPr lang="en-US"/>
          </a:p>
        </p:txBody>
      </p:sp>
    </p:spTree>
    <p:extLst>
      <p:ext uri="{BB962C8B-B14F-4D97-AF65-F5344CB8AC3E}">
        <p14:creationId xmlns:p14="http://schemas.microsoft.com/office/powerpoint/2010/main" val="10252913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78</a:t>
            </a:fld>
            <a:endParaRPr lang="en-US"/>
          </a:p>
        </p:txBody>
      </p:sp>
    </p:spTree>
    <p:extLst>
      <p:ext uri="{BB962C8B-B14F-4D97-AF65-F5344CB8AC3E}">
        <p14:creationId xmlns:p14="http://schemas.microsoft.com/office/powerpoint/2010/main" val="7037656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79</a:t>
            </a:fld>
            <a:endParaRPr lang="en-US"/>
          </a:p>
        </p:txBody>
      </p:sp>
    </p:spTree>
    <p:extLst>
      <p:ext uri="{BB962C8B-B14F-4D97-AF65-F5344CB8AC3E}">
        <p14:creationId xmlns:p14="http://schemas.microsoft.com/office/powerpoint/2010/main" val="26081787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80</a:t>
            </a:fld>
            <a:endParaRPr lang="en-US"/>
          </a:p>
        </p:txBody>
      </p:sp>
    </p:spTree>
    <p:extLst>
      <p:ext uri="{BB962C8B-B14F-4D97-AF65-F5344CB8AC3E}">
        <p14:creationId xmlns:p14="http://schemas.microsoft.com/office/powerpoint/2010/main" val="31933092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https://www.mongodb.com/unstructured-data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is structured, semi-structured, and unstructured data?</a:t>
            </a:r>
          </a:p>
          <a:p>
            <a:r>
              <a:rPr lang="en-US" sz="1200" b="0" i="0" kern="1200" dirty="0" smtClean="0">
                <a:solidFill>
                  <a:schemeClr val="tx1"/>
                </a:solidFill>
                <a:effectLst/>
                <a:latin typeface="+mn-lt"/>
                <a:ea typeface="+mn-ea"/>
                <a:cs typeface="+mn-cs"/>
              </a:rPr>
              <a:t>As we’ve already seen, structured data is organized in ways that make for easy searching. Unstructured data — comprising most other types — exists in formats such as audio, video, and social media postings, and is not easy for conventional tools to search.</a:t>
            </a:r>
          </a:p>
          <a:p>
            <a:r>
              <a:rPr lang="en-US" sz="1200" b="0" i="0" kern="1200" dirty="0" smtClean="0">
                <a:solidFill>
                  <a:schemeClr val="tx1"/>
                </a:solidFill>
                <a:effectLst/>
                <a:latin typeface="+mn-lt"/>
                <a:ea typeface="+mn-ea"/>
                <a:cs typeface="+mn-cs"/>
              </a:rPr>
              <a:t>The contrasting of one type “versus” the other should not be thought of as a conflict. You simply choose one or the other based on the applications you’re interested in. Relational databases handle structured data, and just about all other kinds of systems can house unstructured data.</a:t>
            </a:r>
          </a:p>
          <a:p>
            <a:r>
              <a:rPr lang="en-US" sz="1200" b="0" i="0" kern="1200" dirty="0" smtClean="0">
                <a:solidFill>
                  <a:schemeClr val="tx1"/>
                </a:solidFill>
                <a:effectLst/>
                <a:latin typeface="+mn-lt"/>
                <a:ea typeface="+mn-ea"/>
                <a:cs typeface="+mn-cs"/>
              </a:rPr>
              <a:t>Common RDBMS applications using structured data include airline reservation systems, inventory control, sales transactions, and ATM activity. Typical unstructured use cases are media viewing and editing tools, presentation software, and word processing.</a:t>
            </a:r>
          </a:p>
          <a:p>
            <a:r>
              <a:rPr lang="en-US" sz="1200" b="0" i="0" kern="1200" dirty="0" smtClean="0">
                <a:solidFill>
                  <a:schemeClr val="tx1"/>
                </a:solidFill>
                <a:effectLst/>
                <a:latin typeface="+mn-lt"/>
                <a:ea typeface="+mn-ea"/>
                <a:cs typeface="+mn-cs"/>
              </a:rPr>
              <a:t>There is also a third category called semi-structured data. While not stored in relational databases, this type of information has some organizing properties, making it easier to parse and analyze. Specifically, semi-structured data contains internal tags and markings that allow for grouping and hierarchies.</a:t>
            </a:r>
          </a:p>
          <a:p>
            <a:r>
              <a:rPr lang="en-US" sz="1200" b="0" i="0" kern="1200" dirty="0" smtClean="0">
                <a:solidFill>
                  <a:schemeClr val="tx1"/>
                </a:solidFill>
                <a:effectLst/>
                <a:latin typeface="+mn-lt"/>
                <a:ea typeface="+mn-ea"/>
                <a:cs typeface="+mn-cs"/>
              </a:rPr>
              <a:t>Email is a common semi-structured data application. While detailed email analysis requires sophisticated tools, its native metadata allows for basic classification and keyword searches. Semi-structured data is only a 5% to10% slice of the total enterprise data pie, but it has some critical use cases. Examples include the XML markup language, the versatile JSON data-interchange format, and databases of the NoSQL or non-relational variety. These last are a good choice for storing information such as text with variable lengths. The most widely-used non-relational database, MongoDB, accommodates semi-structured documents by natively storing them in the JSON format.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81</a:t>
            </a:fld>
            <a:endParaRPr lang="en-US"/>
          </a:p>
        </p:txBody>
      </p:sp>
    </p:spTree>
    <p:extLst>
      <p:ext uri="{BB962C8B-B14F-4D97-AF65-F5344CB8AC3E}">
        <p14:creationId xmlns:p14="http://schemas.microsoft.com/office/powerpoint/2010/main" val="8120884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What is structured, semi-structured, and unstructured data?</a:t>
            </a:r>
          </a:p>
          <a:p>
            <a:r>
              <a:rPr lang="en-US" sz="1200" b="0" i="0" kern="1200" dirty="0" smtClean="0">
                <a:solidFill>
                  <a:schemeClr val="tx1"/>
                </a:solidFill>
                <a:effectLst/>
                <a:latin typeface="+mn-lt"/>
                <a:ea typeface="+mn-ea"/>
                <a:cs typeface="+mn-cs"/>
              </a:rPr>
              <a:t>As we’ve already seen, structured data is organized in ways that make for easy searching. Unstructured data — comprising most other types — exists in formats such as audio, video, and social media postings, and is not easy for conventional tools to search.</a:t>
            </a:r>
          </a:p>
          <a:p>
            <a:r>
              <a:rPr lang="en-US" sz="1200" b="0" i="0" kern="1200" dirty="0" smtClean="0">
                <a:solidFill>
                  <a:schemeClr val="tx1"/>
                </a:solidFill>
                <a:effectLst/>
                <a:latin typeface="+mn-lt"/>
                <a:ea typeface="+mn-ea"/>
                <a:cs typeface="+mn-cs"/>
              </a:rPr>
              <a:t>The contrasting of one type “versus” the other should not be thought of as a conflict. You simply choose one or the other based on the applications you’re interested in. Relational databases handle structured data, and just about all other kinds of systems can house unstructured data.</a:t>
            </a:r>
          </a:p>
          <a:p>
            <a:r>
              <a:rPr lang="en-US" sz="1200" b="0" i="0" kern="1200" dirty="0" smtClean="0">
                <a:solidFill>
                  <a:schemeClr val="tx1"/>
                </a:solidFill>
                <a:effectLst/>
                <a:latin typeface="+mn-lt"/>
                <a:ea typeface="+mn-ea"/>
                <a:cs typeface="+mn-cs"/>
              </a:rPr>
              <a:t>Common RDBMS applications using structured data include airline reservation systems, inventory control, sales transactions, and ATM activity. Typical unstructured use cases are media viewing and editing tools, presentation software, and word processing.</a:t>
            </a:r>
          </a:p>
          <a:p>
            <a:r>
              <a:rPr lang="en-US" sz="1200" b="0" i="0" kern="1200" dirty="0" smtClean="0">
                <a:solidFill>
                  <a:schemeClr val="tx1"/>
                </a:solidFill>
                <a:effectLst/>
                <a:latin typeface="+mn-lt"/>
                <a:ea typeface="+mn-ea"/>
                <a:cs typeface="+mn-cs"/>
              </a:rPr>
              <a:t>There is also a third category called semi-structured data. While not stored in relational databases, this type of information has some organizing properties, making it easier to parse and analyze. Specifically, semi-structured data contains internal tags and markings that allow for grouping and hierarchies.</a:t>
            </a:r>
          </a:p>
          <a:p>
            <a:r>
              <a:rPr lang="en-US" sz="1200" b="0" i="0" kern="1200" dirty="0" smtClean="0">
                <a:solidFill>
                  <a:schemeClr val="tx1"/>
                </a:solidFill>
                <a:effectLst/>
                <a:latin typeface="+mn-lt"/>
                <a:ea typeface="+mn-ea"/>
                <a:cs typeface="+mn-cs"/>
              </a:rPr>
              <a:t>Email is a common semi-structured data application. While detailed email analysis requires sophisticated tools, its native metadata allows for basic classification and keyword searches. Semi-structured data is only a 5% to10% slice of the total enterprise data pie, but it has some critical use cases. Examples include the XML markup language, the versatile JSON data-interchange format, and databases of the NoSQL or non-relational variety. These last are a good choice for storing information such as text with variable lengths. The most widely-used non-relational database, MongoDB, accommodates semi-structured documents by natively storing them in the JSON format.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82</a:t>
            </a:fld>
            <a:endParaRPr lang="en-US"/>
          </a:p>
        </p:txBody>
      </p:sp>
    </p:spTree>
    <p:extLst>
      <p:ext uri="{BB962C8B-B14F-4D97-AF65-F5344CB8AC3E}">
        <p14:creationId xmlns:p14="http://schemas.microsoft.com/office/powerpoint/2010/main" val="13896788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sz="1200" b="0" i="0" kern="1200" dirty="0" smtClean="0">
                <a:solidFill>
                  <a:schemeClr val="tx1"/>
                </a:solidFill>
                <a:effectLst/>
                <a:latin typeface="+mn-lt"/>
                <a:ea typeface="+mn-ea"/>
                <a:cs typeface="+mn-cs"/>
              </a:rPr>
              <a:t>What is structured, semi-structured, and unstructured data?</a:t>
            </a:r>
          </a:p>
          <a:p>
            <a:r>
              <a:rPr lang="en-US" sz="1200" b="0" i="0" kern="1200" dirty="0" smtClean="0">
                <a:solidFill>
                  <a:schemeClr val="tx1"/>
                </a:solidFill>
                <a:effectLst/>
                <a:latin typeface="+mn-lt"/>
                <a:ea typeface="+mn-ea"/>
                <a:cs typeface="+mn-cs"/>
              </a:rPr>
              <a:t>As we’ve already seen, structured data is organized in ways that make for easy searching. Unstructured data — comprising most other types — exists in formats such as audio, video, and social media postings, and is not easy for conventional tools to search.</a:t>
            </a:r>
          </a:p>
          <a:p>
            <a:r>
              <a:rPr lang="en-US" sz="1200" b="0" i="0" kern="1200" dirty="0" smtClean="0">
                <a:solidFill>
                  <a:schemeClr val="tx1"/>
                </a:solidFill>
                <a:effectLst/>
                <a:latin typeface="+mn-lt"/>
                <a:ea typeface="+mn-ea"/>
                <a:cs typeface="+mn-cs"/>
              </a:rPr>
              <a:t>The contrasting of one type “versus” the other should not be thought of as a conflict. You simply choose one or the other based on the applications you’re interested in. Relational databases handle structured data, and just about all other kinds of systems can house unstructured data.</a:t>
            </a:r>
          </a:p>
          <a:p>
            <a:r>
              <a:rPr lang="en-US" sz="1200" b="0" i="0" kern="1200" dirty="0" smtClean="0">
                <a:solidFill>
                  <a:schemeClr val="tx1"/>
                </a:solidFill>
                <a:effectLst/>
                <a:latin typeface="+mn-lt"/>
                <a:ea typeface="+mn-ea"/>
                <a:cs typeface="+mn-cs"/>
              </a:rPr>
              <a:t>Common RDBMS applications using structured data include airline reservation systems, inventory control, sales transactions, and ATM activity. Typical unstructured use cases are media viewing and editing tools, presentation software, and word processing.</a:t>
            </a:r>
          </a:p>
          <a:p>
            <a:r>
              <a:rPr lang="en-US" sz="1200" b="0" i="0" kern="1200" dirty="0" smtClean="0">
                <a:solidFill>
                  <a:schemeClr val="tx1"/>
                </a:solidFill>
                <a:effectLst/>
                <a:latin typeface="+mn-lt"/>
                <a:ea typeface="+mn-ea"/>
                <a:cs typeface="+mn-cs"/>
              </a:rPr>
              <a:t>There is also a third category called semi-structured data. While not stored in relational databases, this type of information has some organizing properties, making it easier to parse and analyze. Specifically, semi-structured data contains internal tags and markings that allow for grouping and hierarchies.</a:t>
            </a:r>
          </a:p>
          <a:p>
            <a:r>
              <a:rPr lang="en-US" sz="1200" b="0" i="0" kern="1200" dirty="0" smtClean="0">
                <a:solidFill>
                  <a:schemeClr val="tx1"/>
                </a:solidFill>
                <a:effectLst/>
                <a:latin typeface="+mn-lt"/>
                <a:ea typeface="+mn-ea"/>
                <a:cs typeface="+mn-cs"/>
              </a:rPr>
              <a:t>Email is a common semi-structured data application. While detailed email analysis requires sophisticated tools, its native metadata allows for basic classification and keyword searches. Semi-structured data is only a 5% to10% slice of the total enterprise data pie, but it has some critical use cases. Examples include the XML markup language, the versatile JSON data-interchange format, and databases of the NoSQL or non-relational variety. These last are a good choice for storing information such as text with variable lengths. The most widely-used non-relational database, MongoDB, accommodates semi-structured documents by natively storing them in the JSON format.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83</a:t>
            </a:fld>
            <a:endParaRPr lang="en-US"/>
          </a:p>
        </p:txBody>
      </p:sp>
    </p:spTree>
    <p:extLst>
      <p:ext uri="{BB962C8B-B14F-4D97-AF65-F5344CB8AC3E}">
        <p14:creationId xmlns:p14="http://schemas.microsoft.com/office/powerpoint/2010/main" val="20196621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84</a:t>
            </a:fld>
            <a:endParaRPr lang="en-US"/>
          </a:p>
        </p:txBody>
      </p:sp>
    </p:spTree>
    <p:extLst>
      <p:ext uri="{BB962C8B-B14F-4D97-AF65-F5344CB8AC3E}">
        <p14:creationId xmlns:p14="http://schemas.microsoft.com/office/powerpoint/2010/main" val="168964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Reference for </a:t>
            </a:r>
            <a:r>
              <a:rPr lang="en-US" sz="1200" dirty="0" smtClean="0">
                <a:latin typeface="Verdana" panose="020B0604030504040204" pitchFamily="34" charset="0"/>
                <a:ea typeface="Verdana" panose="020B0604030504040204" pitchFamily="34" charset="0"/>
              </a:rPr>
              <a:t>The data warehouse:</a:t>
            </a:r>
            <a:r>
              <a:rPr lang="en-US" sz="1200" baseline="0" dirty="0" smtClean="0">
                <a:latin typeface="Verdana" panose="020B0604030504040204" pitchFamily="34" charset="0"/>
                <a:ea typeface="Verdana" panose="020B0604030504040204" pitchFamily="34" charset="0"/>
              </a:rPr>
              <a:t> </a:t>
            </a:r>
            <a:r>
              <a:rPr lang="en-US" dirty="0" smtClean="0"/>
              <a:t>https://www.guru99.com/data-warehousing.html</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13</a:t>
            </a:fld>
            <a:endParaRPr lang="en-US"/>
          </a:p>
        </p:txBody>
      </p:sp>
    </p:spTree>
    <p:extLst>
      <p:ext uri="{BB962C8B-B14F-4D97-AF65-F5344CB8AC3E}">
        <p14:creationId xmlns:p14="http://schemas.microsoft.com/office/powerpoint/2010/main" val="2713022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85</a:t>
            </a:fld>
            <a:endParaRPr lang="en-US"/>
          </a:p>
        </p:txBody>
      </p:sp>
    </p:spTree>
    <p:extLst>
      <p:ext uri="{BB962C8B-B14F-4D97-AF65-F5344CB8AC3E}">
        <p14:creationId xmlns:p14="http://schemas.microsoft.com/office/powerpoint/2010/main" val="23776569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86</a:t>
            </a:fld>
            <a:endParaRPr lang="en-US"/>
          </a:p>
        </p:txBody>
      </p:sp>
    </p:spTree>
    <p:extLst>
      <p:ext uri="{BB962C8B-B14F-4D97-AF65-F5344CB8AC3E}">
        <p14:creationId xmlns:p14="http://schemas.microsoft.com/office/powerpoint/2010/main" val="8539373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87</a:t>
            </a:fld>
            <a:endParaRPr lang="en-US"/>
          </a:p>
        </p:txBody>
      </p:sp>
    </p:spTree>
    <p:extLst>
      <p:ext uri="{BB962C8B-B14F-4D97-AF65-F5344CB8AC3E}">
        <p14:creationId xmlns:p14="http://schemas.microsoft.com/office/powerpoint/2010/main" val="24199508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88</a:t>
            </a:fld>
            <a:endParaRPr lang="en-US"/>
          </a:p>
        </p:txBody>
      </p:sp>
    </p:spTree>
    <p:extLst>
      <p:ext uri="{BB962C8B-B14F-4D97-AF65-F5344CB8AC3E}">
        <p14:creationId xmlns:p14="http://schemas.microsoft.com/office/powerpoint/2010/main" val="27837122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89</a:t>
            </a:fld>
            <a:endParaRPr lang="en-US"/>
          </a:p>
        </p:txBody>
      </p:sp>
    </p:spTree>
    <p:extLst>
      <p:ext uri="{BB962C8B-B14F-4D97-AF65-F5344CB8AC3E}">
        <p14:creationId xmlns:p14="http://schemas.microsoft.com/office/powerpoint/2010/main" val="11277772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90</a:t>
            </a:fld>
            <a:endParaRPr lang="en-US"/>
          </a:p>
        </p:txBody>
      </p:sp>
    </p:spTree>
    <p:extLst>
      <p:ext uri="{BB962C8B-B14F-4D97-AF65-F5344CB8AC3E}">
        <p14:creationId xmlns:p14="http://schemas.microsoft.com/office/powerpoint/2010/main" val="210676094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91</a:t>
            </a:fld>
            <a:endParaRPr lang="en-US"/>
          </a:p>
        </p:txBody>
      </p:sp>
    </p:spTree>
    <p:extLst>
      <p:ext uri="{BB962C8B-B14F-4D97-AF65-F5344CB8AC3E}">
        <p14:creationId xmlns:p14="http://schemas.microsoft.com/office/powerpoint/2010/main" val="21448657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92</a:t>
            </a:fld>
            <a:endParaRPr lang="en-US"/>
          </a:p>
        </p:txBody>
      </p:sp>
    </p:spTree>
    <p:extLst>
      <p:ext uri="{BB962C8B-B14F-4D97-AF65-F5344CB8AC3E}">
        <p14:creationId xmlns:p14="http://schemas.microsoft.com/office/powerpoint/2010/main" val="28137415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93</a:t>
            </a:fld>
            <a:endParaRPr lang="en-US"/>
          </a:p>
        </p:txBody>
      </p:sp>
    </p:spTree>
    <p:extLst>
      <p:ext uri="{BB962C8B-B14F-4D97-AF65-F5344CB8AC3E}">
        <p14:creationId xmlns:p14="http://schemas.microsoft.com/office/powerpoint/2010/main" val="20930172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94</a:t>
            </a:fld>
            <a:endParaRPr lang="en-US"/>
          </a:p>
        </p:txBody>
      </p:sp>
    </p:spTree>
    <p:extLst>
      <p:ext uri="{BB962C8B-B14F-4D97-AF65-F5344CB8AC3E}">
        <p14:creationId xmlns:p14="http://schemas.microsoft.com/office/powerpoint/2010/main" val="688244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14</a:t>
            </a:fld>
            <a:endParaRPr lang="en-US"/>
          </a:p>
        </p:txBody>
      </p:sp>
    </p:spTree>
    <p:extLst>
      <p:ext uri="{BB962C8B-B14F-4D97-AF65-F5344CB8AC3E}">
        <p14:creationId xmlns:p14="http://schemas.microsoft.com/office/powerpoint/2010/main" val="25288819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95</a:t>
            </a:fld>
            <a:endParaRPr lang="en-US"/>
          </a:p>
        </p:txBody>
      </p:sp>
    </p:spTree>
    <p:extLst>
      <p:ext uri="{BB962C8B-B14F-4D97-AF65-F5344CB8AC3E}">
        <p14:creationId xmlns:p14="http://schemas.microsoft.com/office/powerpoint/2010/main" val="17802271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96</a:t>
            </a:fld>
            <a:endParaRPr lang="en-US"/>
          </a:p>
        </p:txBody>
      </p:sp>
    </p:spTree>
    <p:extLst>
      <p:ext uri="{BB962C8B-B14F-4D97-AF65-F5344CB8AC3E}">
        <p14:creationId xmlns:p14="http://schemas.microsoft.com/office/powerpoint/2010/main" val="2544062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97</a:t>
            </a:fld>
            <a:endParaRPr lang="en-US"/>
          </a:p>
        </p:txBody>
      </p:sp>
    </p:spTree>
    <p:extLst>
      <p:ext uri="{BB962C8B-B14F-4D97-AF65-F5344CB8AC3E}">
        <p14:creationId xmlns:p14="http://schemas.microsoft.com/office/powerpoint/2010/main" val="2657424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98</a:t>
            </a:fld>
            <a:endParaRPr lang="en-US"/>
          </a:p>
        </p:txBody>
      </p:sp>
    </p:spTree>
    <p:extLst>
      <p:ext uri="{BB962C8B-B14F-4D97-AF65-F5344CB8AC3E}">
        <p14:creationId xmlns:p14="http://schemas.microsoft.com/office/powerpoint/2010/main" val="33149552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99</a:t>
            </a:fld>
            <a:endParaRPr lang="en-US"/>
          </a:p>
        </p:txBody>
      </p:sp>
    </p:spTree>
    <p:extLst>
      <p:ext uri="{BB962C8B-B14F-4D97-AF65-F5344CB8AC3E}">
        <p14:creationId xmlns:p14="http://schemas.microsoft.com/office/powerpoint/2010/main" val="25283653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100</a:t>
            </a:fld>
            <a:endParaRPr lang="en-US"/>
          </a:p>
        </p:txBody>
      </p:sp>
    </p:spTree>
    <p:extLst>
      <p:ext uri="{BB962C8B-B14F-4D97-AF65-F5344CB8AC3E}">
        <p14:creationId xmlns:p14="http://schemas.microsoft.com/office/powerpoint/2010/main" val="10546032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101</a:t>
            </a:fld>
            <a:endParaRPr lang="en-US"/>
          </a:p>
        </p:txBody>
      </p:sp>
    </p:spTree>
    <p:extLst>
      <p:ext uri="{BB962C8B-B14F-4D97-AF65-F5344CB8AC3E}">
        <p14:creationId xmlns:p14="http://schemas.microsoft.com/office/powerpoint/2010/main" val="16782817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102</a:t>
            </a:fld>
            <a:endParaRPr lang="en-US"/>
          </a:p>
        </p:txBody>
      </p:sp>
    </p:spTree>
    <p:extLst>
      <p:ext uri="{BB962C8B-B14F-4D97-AF65-F5344CB8AC3E}">
        <p14:creationId xmlns:p14="http://schemas.microsoft.com/office/powerpoint/2010/main" val="28860418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103</a:t>
            </a:fld>
            <a:endParaRPr lang="en-US"/>
          </a:p>
        </p:txBody>
      </p:sp>
    </p:spTree>
    <p:extLst>
      <p:ext uri="{BB962C8B-B14F-4D97-AF65-F5344CB8AC3E}">
        <p14:creationId xmlns:p14="http://schemas.microsoft.com/office/powerpoint/2010/main" val="15850809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EF9A8FBE-0671-4C51-9223-64E433871A16}" type="slidenum">
              <a:rPr lang="en-US" smtClean="0"/>
              <a:t>104</a:t>
            </a:fld>
            <a:endParaRPr lang="en-US"/>
          </a:p>
        </p:txBody>
      </p:sp>
    </p:spTree>
    <p:extLst>
      <p:ext uri="{BB962C8B-B14F-4D97-AF65-F5344CB8AC3E}">
        <p14:creationId xmlns:p14="http://schemas.microsoft.com/office/powerpoint/2010/main" val="2826992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792D418-929B-4337-A6B2-0F5B995C612B}" type="datetimeFigureOut">
              <a:rPr lang="en-US" smtClean="0"/>
              <a:t>10/31/2021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A0380-8F18-44A7-80A4-A8D88E4F872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782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792D418-929B-4337-A6B2-0F5B995C612B}" type="datetimeFigureOut">
              <a:rPr lang="en-US" smtClean="0"/>
              <a:t>10/31/2021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A0380-8F18-44A7-80A4-A8D88E4F8720}" type="slidenum">
              <a:rPr lang="en-US" smtClean="0"/>
              <a:t>‹#›</a:t>
            </a:fld>
            <a:endParaRPr lang="en-US"/>
          </a:p>
        </p:txBody>
      </p:sp>
    </p:spTree>
    <p:extLst>
      <p:ext uri="{BB962C8B-B14F-4D97-AF65-F5344CB8AC3E}">
        <p14:creationId xmlns:p14="http://schemas.microsoft.com/office/powerpoint/2010/main" val="1591995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792D418-929B-4337-A6B2-0F5B995C612B}" type="datetimeFigureOut">
              <a:rPr lang="en-US" smtClean="0"/>
              <a:t>10/31/2021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A0380-8F18-44A7-80A4-A8D88E4F8720}" type="slidenum">
              <a:rPr lang="en-US" smtClean="0"/>
              <a:t>‹#›</a:t>
            </a:fld>
            <a:endParaRPr lang="en-US"/>
          </a:p>
        </p:txBody>
      </p:sp>
    </p:spTree>
    <p:extLst>
      <p:ext uri="{BB962C8B-B14F-4D97-AF65-F5344CB8AC3E}">
        <p14:creationId xmlns:p14="http://schemas.microsoft.com/office/powerpoint/2010/main" val="357881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792D418-929B-4337-A6B2-0F5B995C612B}" type="datetimeFigureOut">
              <a:rPr lang="en-US" smtClean="0"/>
              <a:t>10/31/2021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A0380-8F18-44A7-80A4-A8D88E4F8720}" type="slidenum">
              <a:rPr lang="en-US" smtClean="0"/>
              <a:t>‹#›</a:t>
            </a:fld>
            <a:endParaRPr lang="en-US"/>
          </a:p>
        </p:txBody>
      </p:sp>
    </p:spTree>
    <p:extLst>
      <p:ext uri="{BB962C8B-B14F-4D97-AF65-F5344CB8AC3E}">
        <p14:creationId xmlns:p14="http://schemas.microsoft.com/office/powerpoint/2010/main" val="130666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792D418-929B-4337-A6B2-0F5B995C612B}" type="datetimeFigureOut">
              <a:rPr lang="en-US" smtClean="0"/>
              <a:t>10/31/2021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76A0380-8F18-44A7-80A4-A8D88E4F872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681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792D418-929B-4337-A6B2-0F5B995C612B}" type="datetimeFigureOut">
              <a:rPr lang="en-US" smtClean="0"/>
              <a:t>10/31/2021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A0380-8F18-44A7-80A4-A8D88E4F8720}" type="slidenum">
              <a:rPr lang="en-US" smtClean="0"/>
              <a:t>‹#›</a:t>
            </a:fld>
            <a:endParaRPr lang="en-US"/>
          </a:p>
        </p:txBody>
      </p:sp>
    </p:spTree>
    <p:extLst>
      <p:ext uri="{BB962C8B-B14F-4D97-AF65-F5344CB8AC3E}">
        <p14:creationId xmlns:p14="http://schemas.microsoft.com/office/powerpoint/2010/main" val="4004256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792D418-929B-4337-A6B2-0F5B995C612B}" type="datetimeFigureOut">
              <a:rPr lang="en-US" smtClean="0"/>
              <a:t>10/31/2021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76A0380-8F18-44A7-80A4-A8D88E4F8720}" type="slidenum">
              <a:rPr lang="en-US" smtClean="0"/>
              <a:t>‹#›</a:t>
            </a:fld>
            <a:endParaRPr lang="en-US"/>
          </a:p>
        </p:txBody>
      </p:sp>
    </p:spTree>
    <p:extLst>
      <p:ext uri="{BB962C8B-B14F-4D97-AF65-F5344CB8AC3E}">
        <p14:creationId xmlns:p14="http://schemas.microsoft.com/office/powerpoint/2010/main" val="2766740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792D418-929B-4337-A6B2-0F5B995C612B}" type="datetimeFigureOut">
              <a:rPr lang="en-US" smtClean="0"/>
              <a:t>10/31/2021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76A0380-8F18-44A7-80A4-A8D88E4F8720}" type="slidenum">
              <a:rPr lang="en-US" smtClean="0"/>
              <a:t>‹#›</a:t>
            </a:fld>
            <a:endParaRPr lang="en-US"/>
          </a:p>
        </p:txBody>
      </p:sp>
    </p:spTree>
    <p:extLst>
      <p:ext uri="{BB962C8B-B14F-4D97-AF65-F5344CB8AC3E}">
        <p14:creationId xmlns:p14="http://schemas.microsoft.com/office/powerpoint/2010/main" val="2575491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792D418-929B-4337-A6B2-0F5B995C612B}" type="datetimeFigureOut">
              <a:rPr lang="en-US" smtClean="0"/>
              <a:t>10/31/2021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76A0380-8F18-44A7-80A4-A8D88E4F8720}" type="slidenum">
              <a:rPr lang="en-US" smtClean="0"/>
              <a:t>‹#›</a:t>
            </a:fld>
            <a:endParaRPr lang="en-US"/>
          </a:p>
        </p:txBody>
      </p:sp>
    </p:spTree>
    <p:extLst>
      <p:ext uri="{BB962C8B-B14F-4D97-AF65-F5344CB8AC3E}">
        <p14:creationId xmlns:p14="http://schemas.microsoft.com/office/powerpoint/2010/main" val="3283840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792D418-929B-4337-A6B2-0F5B995C612B}" type="datetimeFigureOut">
              <a:rPr lang="en-US" smtClean="0"/>
              <a:t>10/31/2021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76A0380-8F18-44A7-80A4-A8D88E4F8720}" type="slidenum">
              <a:rPr lang="en-US" smtClean="0"/>
              <a:t>‹#›</a:t>
            </a:fld>
            <a:endParaRPr lang="en-US"/>
          </a:p>
        </p:txBody>
      </p:sp>
    </p:spTree>
    <p:extLst>
      <p:ext uri="{BB962C8B-B14F-4D97-AF65-F5344CB8AC3E}">
        <p14:creationId xmlns:p14="http://schemas.microsoft.com/office/powerpoint/2010/main" val="447195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792D418-929B-4337-A6B2-0F5B995C612B}" type="datetimeFigureOut">
              <a:rPr lang="en-US" smtClean="0"/>
              <a:t>10/31/2021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76A0380-8F18-44A7-80A4-A8D88E4F8720}" type="slidenum">
              <a:rPr lang="en-US" smtClean="0"/>
              <a:t>‹#›</a:t>
            </a:fld>
            <a:endParaRPr lang="en-US"/>
          </a:p>
        </p:txBody>
      </p:sp>
    </p:spTree>
    <p:extLst>
      <p:ext uri="{BB962C8B-B14F-4D97-AF65-F5344CB8AC3E}">
        <p14:creationId xmlns:p14="http://schemas.microsoft.com/office/powerpoint/2010/main" val="2539636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792D418-929B-4337-A6B2-0F5B995C612B}" type="datetimeFigureOut">
              <a:rPr lang="en-US" smtClean="0"/>
              <a:t>10/31/2021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76A0380-8F18-44A7-80A4-A8D88E4F872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67397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2.xml"/><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18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18866" y="1122363"/>
            <a:ext cx="9849134" cy="3190330"/>
          </a:xfrm>
        </p:spPr>
        <p:txBody>
          <a:bodyPr>
            <a:normAutofit/>
          </a:bodyPr>
          <a:lstStyle/>
          <a:p>
            <a:pPr algn="ctr">
              <a:lnSpc>
                <a:spcPct val="150000"/>
              </a:lnSpc>
            </a:pPr>
            <a:r>
              <a:rPr lang="en-US" sz="6600" b="1" dirty="0" smtClean="0">
                <a:latin typeface="Adobe Heiti Std R" panose="020B0400000000000000" pitchFamily="34" charset="-128"/>
                <a:ea typeface="Adobe Heiti Std R" panose="020B0400000000000000" pitchFamily="34" charset="-128"/>
              </a:rPr>
              <a:t>Data Visualization - Analysis and Reporting</a:t>
            </a:r>
            <a:endParaRPr lang="en-US" sz="6600" b="1" dirty="0">
              <a:latin typeface="Adobe Heiti Std R" panose="020B0400000000000000" pitchFamily="34" charset="-128"/>
              <a:ea typeface="Adobe Heiti Std R" panose="020B0400000000000000" pitchFamily="34" charset="-128"/>
            </a:endParaRPr>
          </a:p>
        </p:txBody>
      </p:sp>
      <p:sp>
        <p:nvSpPr>
          <p:cNvPr id="3" name="Subtitle 2"/>
          <p:cNvSpPr>
            <a:spLocks noGrp="1"/>
          </p:cNvSpPr>
          <p:nvPr>
            <p:ph type="subTitle" idx="1"/>
          </p:nvPr>
        </p:nvSpPr>
        <p:spPr>
          <a:xfrm>
            <a:off x="8338781" y="5732058"/>
            <a:ext cx="3079845" cy="385549"/>
          </a:xfrm>
        </p:spPr>
        <p:txBody>
          <a:bodyPr>
            <a:normAutofit fontScale="77500" lnSpcReduction="20000"/>
          </a:bodyPr>
          <a:lstStyle/>
          <a:p>
            <a:r>
              <a:rPr lang="en-US" dirty="0" smtClean="0"/>
              <a:t>- By Pappu D. Kapgate</a:t>
            </a:r>
            <a:endParaRPr lang="en-US" dirty="0"/>
          </a:p>
        </p:txBody>
      </p:sp>
    </p:spTree>
    <p:extLst>
      <p:ext uri="{BB962C8B-B14F-4D97-AF65-F5344CB8AC3E}">
        <p14:creationId xmlns:p14="http://schemas.microsoft.com/office/powerpoint/2010/main" val="3557759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766079"/>
            <a:ext cx="4271523" cy="171136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dirty="0"/>
              <a:t>The data itself (raw data)</a:t>
            </a:r>
          </a:p>
          <a:p>
            <a:pPr marL="285750" indent="-285750">
              <a:lnSpc>
                <a:spcPct val="150000"/>
              </a:lnSpc>
              <a:buFont typeface="Wingdings" panose="05000000000000000000" pitchFamily="2" charset="2"/>
              <a:buChar char="ü"/>
            </a:pPr>
            <a:r>
              <a:rPr lang="en-US" dirty="0"/>
              <a:t>The data warehouse</a:t>
            </a:r>
          </a:p>
          <a:p>
            <a:pPr marL="285750" indent="-285750">
              <a:lnSpc>
                <a:spcPct val="150000"/>
              </a:lnSpc>
              <a:buFont typeface="Wingdings" panose="05000000000000000000" pitchFamily="2" charset="2"/>
              <a:buChar char="ü"/>
            </a:pPr>
            <a:r>
              <a:rPr lang="en-US" dirty="0"/>
              <a:t>Data access, analytics, and presentation</a:t>
            </a:r>
          </a:p>
          <a:p>
            <a:pPr marL="285750" indent="-285750">
              <a:lnSpc>
                <a:spcPct val="150000"/>
              </a:lnSpc>
              <a:buFont typeface="Wingdings" panose="05000000000000000000" pitchFamily="2" charset="2"/>
              <a:buChar char="ü"/>
            </a:pPr>
            <a:r>
              <a:rPr lang="en-US" dirty="0"/>
              <a:t>Data dashboarding and reporting</a:t>
            </a:r>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What Are The Concepts Of Business Intelligence?</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4905829" y="1239566"/>
            <a:ext cx="7143750" cy="4610100"/>
          </a:xfrm>
          <a:prstGeom prst="rect">
            <a:avLst/>
          </a:prstGeom>
        </p:spPr>
      </p:pic>
    </p:spTree>
    <p:extLst>
      <p:ext uri="{BB962C8B-B14F-4D97-AF65-F5344CB8AC3E}">
        <p14:creationId xmlns:p14="http://schemas.microsoft.com/office/powerpoint/2010/main" val="2823594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Lookup </a:t>
            </a:r>
            <a:r>
              <a:rPr lang="en-US" sz="2000" dirty="0">
                <a:latin typeface="Verdana" panose="020B0604030504040204" pitchFamily="34" charset="0"/>
                <a:ea typeface="Verdana" panose="020B0604030504040204" pitchFamily="34" charset="0"/>
              </a:rPr>
              <a:t>and </a:t>
            </a:r>
            <a:r>
              <a:rPr lang="en-US" sz="2000" dirty="0" smtClean="0">
                <a:latin typeface="Verdana" panose="020B0604030504040204" pitchFamily="34" charset="0"/>
                <a:ea typeface="Verdana" panose="020B0604030504040204" pitchFamily="34" charset="0"/>
              </a:rPr>
              <a:t>Reference</a:t>
            </a:r>
            <a:r>
              <a:rPr lang="en-US" sz="2000" dirty="0">
                <a:latin typeface="Verdana" panose="020B0604030504040204" pitchFamily="34" charset="0"/>
                <a:ea typeface="Verdana" panose="020B0604030504040204" pitchFamily="34" charset="0"/>
              </a:rPr>
              <a:t>: </a:t>
            </a:r>
            <a:r>
              <a:rPr lang="en-US" sz="2000" dirty="0" smtClean="0">
                <a:latin typeface="Verdana" panose="020B0604030504040204" pitchFamily="34" charset="0"/>
                <a:ea typeface="Verdana" panose="020B0604030504040204" pitchFamily="34" charset="0"/>
              </a:rPr>
              <a:t>HLOOKUP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862322"/>
          </a:xfrm>
          <a:prstGeom prst="rect">
            <a:avLst/>
          </a:prstGeom>
        </p:spPr>
        <p:txBody>
          <a:bodyPr wrap="square">
            <a:spAutoFit/>
          </a:bodyPr>
          <a:lstStyle/>
          <a:p>
            <a:pPr marL="285750" indent="-285750">
              <a:buFont typeface="Arial" panose="020B0604020202020204" pitchFamily="34" charset="0"/>
              <a:buChar char="•"/>
            </a:pPr>
            <a:r>
              <a:rPr lang="en-US" dirty="0"/>
              <a:t>The Excel LOOKUP function performs an approximate match lookup in a one-column or one-row range, and returns the corresponding value from another one-column or one-row range.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LOOKUP's </a:t>
            </a:r>
            <a:r>
              <a:rPr lang="en-US" dirty="0"/>
              <a:t>default behavior makes it useful for solving certain problems in Excel.</a:t>
            </a:r>
          </a:p>
        </p:txBody>
      </p:sp>
      <p:pic>
        <p:nvPicPr>
          <p:cNvPr id="9" name="Picture 8"/>
          <p:cNvPicPr>
            <a:picLocks noChangeAspect="1"/>
          </p:cNvPicPr>
          <p:nvPr/>
        </p:nvPicPr>
        <p:blipFill>
          <a:blip r:embed="rId3"/>
          <a:stretch>
            <a:fillRect/>
          </a:stretch>
        </p:blipFill>
        <p:spPr>
          <a:xfrm>
            <a:off x="673100" y="1547316"/>
            <a:ext cx="6667500" cy="3810000"/>
          </a:xfrm>
          <a:prstGeom prst="rect">
            <a:avLst/>
          </a:prstGeom>
        </p:spPr>
      </p:pic>
    </p:spTree>
    <p:extLst>
      <p:ext uri="{BB962C8B-B14F-4D97-AF65-F5344CB8AC3E}">
        <p14:creationId xmlns:p14="http://schemas.microsoft.com/office/powerpoint/2010/main" val="78154800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Text: CONCAT</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308324"/>
          </a:xfrm>
          <a:prstGeom prst="rect">
            <a:avLst/>
          </a:prstGeom>
        </p:spPr>
        <p:txBody>
          <a:bodyPr wrap="square">
            <a:spAutoFit/>
          </a:bodyPr>
          <a:lstStyle/>
          <a:p>
            <a:pPr marL="285750" indent="-285750">
              <a:buFont typeface="Arial" panose="020B0604020202020204" pitchFamily="34" charset="0"/>
              <a:buChar char="•"/>
            </a:pPr>
            <a:r>
              <a:rPr lang="en-US" dirty="0"/>
              <a:t>The Excel CONCAT function concatenates (joins) values supplied as references or constants.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Unlike </a:t>
            </a:r>
            <a:r>
              <a:rPr lang="en-US" dirty="0"/>
              <a:t>the CONCATENATE function (which CONCAT replaces), CONCAT will accept a range of cells to join, in addition to individual cell references.</a:t>
            </a:r>
          </a:p>
        </p:txBody>
      </p:sp>
      <p:pic>
        <p:nvPicPr>
          <p:cNvPr id="7" name="Picture 6"/>
          <p:cNvPicPr>
            <a:picLocks noChangeAspect="1"/>
          </p:cNvPicPr>
          <p:nvPr/>
        </p:nvPicPr>
        <p:blipFill>
          <a:blip r:embed="rId3"/>
          <a:stretch>
            <a:fillRect/>
          </a:stretch>
        </p:blipFill>
        <p:spPr>
          <a:xfrm>
            <a:off x="673100" y="1394916"/>
            <a:ext cx="6667500" cy="3810000"/>
          </a:xfrm>
          <a:prstGeom prst="rect">
            <a:avLst/>
          </a:prstGeom>
        </p:spPr>
      </p:pic>
    </p:spTree>
    <p:extLst>
      <p:ext uri="{BB962C8B-B14F-4D97-AF65-F5344CB8AC3E}">
        <p14:creationId xmlns:p14="http://schemas.microsoft.com/office/powerpoint/2010/main" val="335661753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Text</a:t>
            </a:r>
            <a:r>
              <a:rPr lang="en-US" sz="2000" dirty="0">
                <a:latin typeface="Verdana" panose="020B0604030504040204" pitchFamily="34" charset="0"/>
                <a:ea typeface="Verdana" panose="020B0604030504040204" pitchFamily="34" charset="0"/>
              </a:rPr>
              <a:t>: CONCATENATE</a:t>
            </a: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308324"/>
          </a:xfrm>
          <a:prstGeom prst="rect">
            <a:avLst/>
          </a:prstGeom>
        </p:spPr>
        <p:txBody>
          <a:bodyPr wrap="square">
            <a:spAutoFit/>
          </a:bodyPr>
          <a:lstStyle/>
          <a:p>
            <a:pPr marL="285750" indent="-285750">
              <a:buFont typeface="Arial" panose="020B0604020202020204" pitchFamily="34" charset="0"/>
              <a:buChar char="•"/>
            </a:pPr>
            <a:r>
              <a:rPr lang="en-US" dirty="0"/>
              <a:t>The Excel CONCATENATE function concatenates (joins) join up to 30 values together and returns the result as text.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In </a:t>
            </a:r>
            <a:r>
              <a:rPr lang="en-US" dirty="0"/>
              <a:t>Excel 2019 and later, the CONCAT and TEXTJOIN functions are better, more flexible alternatives.</a:t>
            </a:r>
          </a:p>
        </p:txBody>
      </p:sp>
      <p:pic>
        <p:nvPicPr>
          <p:cNvPr id="9" name="Picture 8"/>
          <p:cNvPicPr>
            <a:picLocks noChangeAspect="1"/>
          </p:cNvPicPr>
          <p:nvPr/>
        </p:nvPicPr>
        <p:blipFill>
          <a:blip r:embed="rId3"/>
          <a:stretch>
            <a:fillRect/>
          </a:stretch>
        </p:blipFill>
        <p:spPr>
          <a:xfrm>
            <a:off x="673100" y="1633712"/>
            <a:ext cx="6667500" cy="3810000"/>
          </a:xfrm>
          <a:prstGeom prst="rect">
            <a:avLst/>
          </a:prstGeom>
        </p:spPr>
      </p:pic>
    </p:spTree>
    <p:extLst>
      <p:ext uri="{BB962C8B-B14F-4D97-AF65-F5344CB8AC3E}">
        <p14:creationId xmlns:p14="http://schemas.microsoft.com/office/powerpoint/2010/main" val="115879493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Text</a:t>
            </a:r>
            <a:r>
              <a:rPr lang="en-US" sz="2000" dirty="0">
                <a:latin typeface="Verdana" panose="020B0604030504040204" pitchFamily="34" charset="0"/>
                <a:ea typeface="Verdana" panose="020B0604030504040204" pitchFamily="34" charset="0"/>
              </a:rPr>
              <a:t>: </a:t>
            </a:r>
            <a:r>
              <a:rPr lang="en-US" sz="2000" dirty="0" smtClean="0">
                <a:latin typeface="Verdana" panose="020B0604030504040204" pitchFamily="34" charset="0"/>
                <a:ea typeface="Verdana" panose="020B0604030504040204" pitchFamily="34" charset="0"/>
              </a:rPr>
              <a:t>DOLLAR</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1754326"/>
          </a:xfrm>
          <a:prstGeom prst="rect">
            <a:avLst/>
          </a:prstGeom>
        </p:spPr>
        <p:txBody>
          <a:bodyPr wrap="square">
            <a:spAutoFit/>
          </a:bodyPr>
          <a:lstStyle/>
          <a:p>
            <a:pPr marL="285750" indent="-285750">
              <a:buFont typeface="Arial" panose="020B0604020202020204" pitchFamily="34" charset="0"/>
              <a:buChar char="•"/>
            </a:pPr>
            <a:r>
              <a:rPr lang="en-US" dirty="0"/>
              <a:t>The Excel DOLLAR function converts a number to text using the Currency number format.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t>
            </a:r>
            <a:r>
              <a:rPr lang="en-US" dirty="0"/>
              <a:t>TEXT function can do the same thing, and is much more versatile.</a:t>
            </a:r>
          </a:p>
        </p:txBody>
      </p:sp>
      <p:pic>
        <p:nvPicPr>
          <p:cNvPr id="7" name="Picture 6"/>
          <p:cNvPicPr>
            <a:picLocks noChangeAspect="1"/>
          </p:cNvPicPr>
          <p:nvPr/>
        </p:nvPicPr>
        <p:blipFill>
          <a:blip r:embed="rId3"/>
          <a:stretch>
            <a:fillRect/>
          </a:stretch>
        </p:blipFill>
        <p:spPr>
          <a:xfrm>
            <a:off x="673100" y="1547316"/>
            <a:ext cx="6667500" cy="3810000"/>
          </a:xfrm>
          <a:prstGeom prst="rect">
            <a:avLst/>
          </a:prstGeom>
        </p:spPr>
      </p:pic>
    </p:spTree>
    <p:extLst>
      <p:ext uri="{BB962C8B-B14F-4D97-AF65-F5344CB8AC3E}">
        <p14:creationId xmlns:p14="http://schemas.microsoft.com/office/powerpoint/2010/main" val="105495087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Text</a:t>
            </a:r>
            <a:r>
              <a:rPr lang="en-US" sz="2000" dirty="0">
                <a:latin typeface="Verdana" panose="020B0604030504040204" pitchFamily="34" charset="0"/>
                <a:ea typeface="Verdana" panose="020B0604030504040204" pitchFamily="34" charset="0"/>
              </a:rPr>
              <a:t>: </a:t>
            </a:r>
            <a:r>
              <a:rPr lang="en-US" sz="2000" dirty="0" smtClean="0">
                <a:latin typeface="Verdana" panose="020B0604030504040204" pitchFamily="34" charset="0"/>
                <a:ea typeface="Verdana" panose="020B0604030504040204" pitchFamily="34" charset="0"/>
              </a:rPr>
              <a:t>EXACT</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1754326"/>
          </a:xfrm>
          <a:prstGeom prst="rect">
            <a:avLst/>
          </a:prstGeom>
        </p:spPr>
        <p:txBody>
          <a:bodyPr wrap="square">
            <a:spAutoFit/>
          </a:bodyPr>
          <a:lstStyle/>
          <a:p>
            <a:pPr marL="285750" indent="-285750">
              <a:buFont typeface="Arial" panose="020B0604020202020204" pitchFamily="34" charset="0"/>
              <a:buChar char="•"/>
            </a:pPr>
            <a:r>
              <a:rPr lang="en-US" dirty="0"/>
              <a:t>The Excel EXACT function compares two text strings, taking into account upper and lower case characters, and returns TRUE if they are the same, and FALSE if not. EXACT is case-sensitive.</a:t>
            </a:r>
          </a:p>
        </p:txBody>
      </p:sp>
      <p:pic>
        <p:nvPicPr>
          <p:cNvPr id="9" name="Picture 8"/>
          <p:cNvPicPr>
            <a:picLocks noChangeAspect="1"/>
          </p:cNvPicPr>
          <p:nvPr/>
        </p:nvPicPr>
        <p:blipFill>
          <a:blip r:embed="rId3"/>
          <a:stretch>
            <a:fillRect/>
          </a:stretch>
        </p:blipFill>
        <p:spPr>
          <a:xfrm>
            <a:off x="673100" y="1547316"/>
            <a:ext cx="6667500" cy="3810000"/>
          </a:xfrm>
          <a:prstGeom prst="rect">
            <a:avLst/>
          </a:prstGeom>
        </p:spPr>
      </p:pic>
    </p:spTree>
    <p:extLst>
      <p:ext uri="{BB962C8B-B14F-4D97-AF65-F5344CB8AC3E}">
        <p14:creationId xmlns:p14="http://schemas.microsoft.com/office/powerpoint/2010/main" val="118172170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Text</a:t>
            </a:r>
            <a:r>
              <a:rPr lang="en-US" sz="2000" dirty="0">
                <a:latin typeface="Verdana" panose="020B0604030504040204" pitchFamily="34" charset="0"/>
                <a:ea typeface="Verdana" panose="020B0604030504040204" pitchFamily="34" charset="0"/>
              </a:rPr>
              <a:t>: </a:t>
            </a:r>
            <a:r>
              <a:rPr lang="en-US" sz="2000" dirty="0" smtClean="0">
                <a:latin typeface="Verdana" panose="020B0604030504040204" pitchFamily="34" charset="0"/>
                <a:ea typeface="Verdana" panose="020B0604030504040204" pitchFamily="34" charset="0"/>
              </a:rPr>
              <a:t>LOWER</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1200329"/>
          </a:xfrm>
          <a:prstGeom prst="rect">
            <a:avLst/>
          </a:prstGeom>
        </p:spPr>
        <p:txBody>
          <a:bodyPr wrap="square">
            <a:spAutoFit/>
          </a:bodyPr>
          <a:lstStyle/>
          <a:p>
            <a:pPr marL="285750" indent="-285750">
              <a:buFont typeface="Arial" panose="020B0604020202020204" pitchFamily="34" charset="0"/>
              <a:buChar char="•"/>
            </a:pPr>
            <a:r>
              <a:rPr lang="en-US" dirty="0"/>
              <a:t>The Excel LOWER function converts a text string to all lowercase letters. Numbers, punctuation, and spaces are not affected.</a:t>
            </a:r>
          </a:p>
        </p:txBody>
      </p:sp>
      <p:pic>
        <p:nvPicPr>
          <p:cNvPr id="7" name="Picture 6"/>
          <p:cNvPicPr>
            <a:picLocks noChangeAspect="1"/>
          </p:cNvPicPr>
          <p:nvPr/>
        </p:nvPicPr>
        <p:blipFill>
          <a:blip r:embed="rId3"/>
          <a:stretch>
            <a:fillRect/>
          </a:stretch>
        </p:blipFill>
        <p:spPr>
          <a:xfrm>
            <a:off x="634306" y="1611848"/>
            <a:ext cx="6667500" cy="3810000"/>
          </a:xfrm>
          <a:prstGeom prst="rect">
            <a:avLst/>
          </a:prstGeom>
        </p:spPr>
      </p:pic>
    </p:spTree>
    <p:extLst>
      <p:ext uri="{BB962C8B-B14F-4D97-AF65-F5344CB8AC3E}">
        <p14:creationId xmlns:p14="http://schemas.microsoft.com/office/powerpoint/2010/main" val="22774636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Text</a:t>
            </a:r>
            <a:r>
              <a:rPr lang="en-US" sz="2000" dirty="0">
                <a:latin typeface="Verdana" panose="020B0604030504040204" pitchFamily="34" charset="0"/>
                <a:ea typeface="Verdana" panose="020B0604030504040204" pitchFamily="34" charset="0"/>
              </a:rPr>
              <a:t>: </a:t>
            </a:r>
            <a:r>
              <a:rPr lang="en-US" sz="2000" dirty="0" smtClean="0">
                <a:latin typeface="Verdana" panose="020B0604030504040204" pitchFamily="34" charset="0"/>
                <a:ea typeface="Verdana" panose="020B0604030504040204" pitchFamily="34" charset="0"/>
              </a:rPr>
              <a:t>LOWER</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585323"/>
          </a:xfrm>
          <a:prstGeom prst="rect">
            <a:avLst/>
          </a:prstGeom>
        </p:spPr>
        <p:txBody>
          <a:bodyPr wrap="square">
            <a:spAutoFit/>
          </a:bodyPr>
          <a:lstStyle/>
          <a:p>
            <a:pPr marL="285750" indent="-285750">
              <a:buFont typeface="Arial" panose="020B0604020202020204" pitchFamily="34" charset="0"/>
              <a:buChar char="•"/>
            </a:pPr>
            <a:r>
              <a:rPr lang="en-US" dirty="0"/>
              <a:t>The Excel VALUE function converts text that appears in a recognized format (i.e. a number, date, or time format) into a numeric value.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Normally</a:t>
            </a:r>
            <a:r>
              <a:rPr lang="en-US" dirty="0"/>
              <a:t>, the VALUE function is not needed in Excel, because Excel automatically converts text to numeric values.</a:t>
            </a:r>
          </a:p>
        </p:txBody>
      </p:sp>
      <p:pic>
        <p:nvPicPr>
          <p:cNvPr id="9" name="Picture 8"/>
          <p:cNvPicPr>
            <a:picLocks noChangeAspect="1"/>
          </p:cNvPicPr>
          <p:nvPr/>
        </p:nvPicPr>
        <p:blipFill>
          <a:blip r:embed="rId3"/>
          <a:stretch>
            <a:fillRect/>
          </a:stretch>
        </p:blipFill>
        <p:spPr>
          <a:xfrm>
            <a:off x="673100" y="1427182"/>
            <a:ext cx="6667500" cy="3810000"/>
          </a:xfrm>
          <a:prstGeom prst="rect">
            <a:avLst/>
          </a:prstGeom>
        </p:spPr>
      </p:pic>
    </p:spTree>
    <p:extLst>
      <p:ext uri="{BB962C8B-B14F-4D97-AF65-F5344CB8AC3E}">
        <p14:creationId xmlns:p14="http://schemas.microsoft.com/office/powerpoint/2010/main" val="118105523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DATA ANALYSIS </a:t>
            </a:r>
            <a:r>
              <a:rPr lang="en-US" sz="2000" dirty="0" smtClean="0">
                <a:latin typeface="Verdana" panose="020B0604030504040204" pitchFamily="34" charset="0"/>
                <a:ea typeface="Verdana" panose="020B0604030504040204" pitchFamily="34" charset="0"/>
              </a:rPr>
              <a:t>FUNCTIONS: LEN</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031325"/>
          </a:xfrm>
          <a:prstGeom prst="rect">
            <a:avLst/>
          </a:prstGeom>
        </p:spPr>
        <p:txBody>
          <a:bodyPr wrap="square">
            <a:spAutoFit/>
          </a:bodyPr>
          <a:lstStyle/>
          <a:p>
            <a:pPr marL="285750" indent="-285750">
              <a:buFont typeface="Arial" panose="020B0604020202020204" pitchFamily="34" charset="0"/>
              <a:buChar char="•"/>
            </a:pPr>
            <a:r>
              <a:rPr lang="en-US" dirty="0"/>
              <a:t>The Excel LEN function returns the length of a given text string as the number of characters.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LEN </a:t>
            </a:r>
            <a:r>
              <a:rPr lang="en-US" dirty="0"/>
              <a:t>will also count characters in numbers, but number formatting is not included.</a:t>
            </a:r>
          </a:p>
        </p:txBody>
      </p:sp>
      <p:pic>
        <p:nvPicPr>
          <p:cNvPr id="7" name="Picture 6"/>
          <p:cNvPicPr>
            <a:picLocks noChangeAspect="1"/>
          </p:cNvPicPr>
          <p:nvPr/>
        </p:nvPicPr>
        <p:blipFill>
          <a:blip r:embed="rId3"/>
          <a:stretch>
            <a:fillRect/>
          </a:stretch>
        </p:blipFill>
        <p:spPr>
          <a:xfrm>
            <a:off x="520700" y="1427182"/>
            <a:ext cx="6667500" cy="3810000"/>
          </a:xfrm>
          <a:prstGeom prst="rect">
            <a:avLst/>
          </a:prstGeom>
        </p:spPr>
      </p:pic>
    </p:spTree>
    <p:extLst>
      <p:ext uri="{BB962C8B-B14F-4D97-AF65-F5344CB8AC3E}">
        <p14:creationId xmlns:p14="http://schemas.microsoft.com/office/powerpoint/2010/main" val="251289333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DATA ANALYSIS </a:t>
            </a:r>
            <a:r>
              <a:rPr lang="en-US" sz="2000" dirty="0" smtClean="0">
                <a:latin typeface="Verdana" panose="020B0604030504040204" pitchFamily="34" charset="0"/>
                <a:ea typeface="Verdana" panose="020B0604030504040204" pitchFamily="34" charset="0"/>
              </a:rPr>
              <a:t>FUNCTIONS: </a:t>
            </a:r>
            <a:r>
              <a:rPr lang="en-US" sz="2000" dirty="0"/>
              <a:t>COUNTA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1754326"/>
          </a:xfrm>
          <a:prstGeom prst="rect">
            <a:avLst/>
          </a:prstGeom>
        </p:spPr>
        <p:txBody>
          <a:bodyPr wrap="square">
            <a:spAutoFit/>
          </a:bodyPr>
          <a:lstStyle/>
          <a:p>
            <a:pPr marL="285750" indent="-285750">
              <a:buFont typeface="Arial" panose="020B0604020202020204" pitchFamily="34" charset="0"/>
              <a:buChar char="•"/>
            </a:pPr>
            <a:r>
              <a:rPr lang="en-US" dirty="0"/>
              <a:t>The Excel COUNTA function returns the count of cells that contain numbers, text, logical values, error values, and empty text ("").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COUNTA does </a:t>
            </a:r>
            <a:r>
              <a:rPr lang="en-US" dirty="0"/>
              <a:t>not count empty cells.</a:t>
            </a:r>
          </a:p>
        </p:txBody>
      </p:sp>
      <p:pic>
        <p:nvPicPr>
          <p:cNvPr id="9" name="Picture 8"/>
          <p:cNvPicPr>
            <a:picLocks noChangeAspect="1"/>
          </p:cNvPicPr>
          <p:nvPr/>
        </p:nvPicPr>
        <p:blipFill>
          <a:blip r:embed="rId3"/>
          <a:stretch>
            <a:fillRect/>
          </a:stretch>
        </p:blipFill>
        <p:spPr>
          <a:xfrm>
            <a:off x="634306" y="1427182"/>
            <a:ext cx="6667500" cy="3810000"/>
          </a:xfrm>
          <a:prstGeom prst="rect">
            <a:avLst/>
          </a:prstGeom>
        </p:spPr>
      </p:pic>
    </p:spTree>
    <p:extLst>
      <p:ext uri="{BB962C8B-B14F-4D97-AF65-F5344CB8AC3E}">
        <p14:creationId xmlns:p14="http://schemas.microsoft.com/office/powerpoint/2010/main" val="5988947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DATA ANALYSIS </a:t>
            </a:r>
            <a:r>
              <a:rPr lang="en-US" sz="2000" dirty="0" smtClean="0">
                <a:latin typeface="Verdana" panose="020B0604030504040204" pitchFamily="34" charset="0"/>
                <a:ea typeface="Verdana" panose="020B0604030504040204" pitchFamily="34" charset="0"/>
              </a:rPr>
              <a:t>FUNCTIONS: </a:t>
            </a:r>
            <a:r>
              <a:rPr lang="en-US" sz="2000" dirty="0" smtClean="0"/>
              <a:t>DAY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3139321"/>
          </a:xfrm>
          <a:prstGeom prst="rect">
            <a:avLst/>
          </a:prstGeom>
        </p:spPr>
        <p:txBody>
          <a:bodyPr wrap="square">
            <a:spAutoFit/>
          </a:bodyPr>
          <a:lstStyle/>
          <a:p>
            <a:pPr marL="285750" indent="-285750">
              <a:buFont typeface="Arial" panose="020B0604020202020204" pitchFamily="34" charset="0"/>
              <a:buChar char="•"/>
            </a:pPr>
            <a:r>
              <a:rPr lang="en-US" dirty="0"/>
              <a:t>The Excel DAY function returns the day of the month as a number between 1 to 31 from a given date. You can use the DAY function to extract a day number from a date into a cell.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You </a:t>
            </a:r>
            <a:r>
              <a:rPr lang="en-US" dirty="0"/>
              <a:t>can also use the DAY function to extract and feed a day value into another function, like the DATE function.</a:t>
            </a:r>
          </a:p>
        </p:txBody>
      </p:sp>
      <p:pic>
        <p:nvPicPr>
          <p:cNvPr id="7" name="Picture 6"/>
          <p:cNvPicPr>
            <a:picLocks noChangeAspect="1"/>
          </p:cNvPicPr>
          <p:nvPr/>
        </p:nvPicPr>
        <p:blipFill>
          <a:blip r:embed="rId3"/>
          <a:stretch>
            <a:fillRect/>
          </a:stretch>
        </p:blipFill>
        <p:spPr>
          <a:xfrm>
            <a:off x="673100" y="1547316"/>
            <a:ext cx="6667500" cy="3810000"/>
          </a:xfrm>
          <a:prstGeom prst="rect">
            <a:avLst/>
          </a:prstGeom>
        </p:spPr>
      </p:pic>
    </p:spTree>
    <p:extLst>
      <p:ext uri="{BB962C8B-B14F-4D97-AF65-F5344CB8AC3E}">
        <p14:creationId xmlns:p14="http://schemas.microsoft.com/office/powerpoint/2010/main" val="1344540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766079"/>
            <a:ext cx="11064208" cy="3139321"/>
          </a:xfrm>
          <a:prstGeom prst="rect">
            <a:avLst/>
          </a:prstGeom>
          <a:noFill/>
        </p:spPr>
        <p:txBody>
          <a:bodyPr wrap="square" rtlCol="0">
            <a:spAutoFit/>
          </a:bodyPr>
          <a:lstStyle/>
          <a:p>
            <a:pPr marL="285750" indent="-285750">
              <a:buFont typeface="Wingdings" panose="05000000000000000000" pitchFamily="2" charset="2"/>
              <a:buChar char="v"/>
            </a:pPr>
            <a:r>
              <a:rPr lang="en-US" dirty="0"/>
              <a:t>The first component of an integral BI solution is the data itself. </a:t>
            </a:r>
            <a:endParaRPr lang="en-US" dirty="0" smtClean="0"/>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US" dirty="0" smtClean="0"/>
              <a:t>This </a:t>
            </a:r>
            <a:r>
              <a:rPr lang="en-US" dirty="0"/>
              <a:t>data could be anything like sales records for the year, the keywords implemented in your latest advertising program, salary and benefit tables, or profit and loss statements.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A company’s data is typically stored across a host of databases, depending on how each specific data set is </a:t>
            </a:r>
            <a:r>
              <a:rPr lang="en-US" dirty="0" smtClean="0"/>
              <a:t>collected.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As </a:t>
            </a:r>
            <a:r>
              <a:rPr lang="en-US" dirty="0"/>
              <a:t>a result of this fragmentation, today’s BI solutions are developed with various data connectors that let users consolidate all of their databases into one centralized data warehouse, allowing them to work on each insight conjointly and enhancing cross-database analysis.</a:t>
            </a:r>
          </a:p>
        </p:txBody>
      </p:sp>
      <p:sp>
        <p:nvSpPr>
          <p:cNvPr id="4" name="TextBox 3"/>
          <p:cNvSpPr txBox="1"/>
          <p:nvPr/>
        </p:nvSpPr>
        <p:spPr>
          <a:xfrm>
            <a:off x="634306" y="839456"/>
            <a:ext cx="6884094"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Verdana" panose="020B0604030504040204" pitchFamily="34" charset="0"/>
                <a:ea typeface="Verdana" panose="020B0604030504040204" pitchFamily="34" charset="0"/>
              </a:rPr>
              <a:t>The data itself (raw data)</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329941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DATA ANALYSIS </a:t>
            </a:r>
            <a:r>
              <a:rPr lang="en-US" sz="2000" dirty="0" smtClean="0">
                <a:latin typeface="Verdana" panose="020B0604030504040204" pitchFamily="34" charset="0"/>
                <a:ea typeface="Verdana" panose="020B0604030504040204" pitchFamily="34" charset="0"/>
              </a:rPr>
              <a:t>FUNCTIONS: </a:t>
            </a:r>
            <a:r>
              <a:rPr lang="en-US" sz="2000" dirty="0" smtClean="0"/>
              <a:t>NETWORKDAYS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308324"/>
          </a:xfrm>
          <a:prstGeom prst="rect">
            <a:avLst/>
          </a:prstGeom>
        </p:spPr>
        <p:txBody>
          <a:bodyPr wrap="square">
            <a:spAutoFit/>
          </a:bodyPr>
          <a:lstStyle/>
          <a:p>
            <a:pPr marL="285750" indent="-285750">
              <a:buFont typeface="Arial" panose="020B0604020202020204" pitchFamily="34" charset="0"/>
              <a:buChar char="•"/>
            </a:pPr>
            <a:r>
              <a:rPr lang="en-US" dirty="0"/>
              <a:t>The Excel NETWORKDAYS function calculates the number of working days between two dates.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NETWORKDAYS </a:t>
            </a:r>
            <a:r>
              <a:rPr lang="en-US" dirty="0"/>
              <a:t>automatically excludes weekends (Saturday and Sunday) and can optionally exclude a list of holidays supplied as dates. </a:t>
            </a:r>
          </a:p>
        </p:txBody>
      </p:sp>
      <p:pic>
        <p:nvPicPr>
          <p:cNvPr id="9" name="Picture 8"/>
          <p:cNvPicPr>
            <a:picLocks noChangeAspect="1"/>
          </p:cNvPicPr>
          <p:nvPr/>
        </p:nvPicPr>
        <p:blipFill>
          <a:blip r:embed="rId3"/>
          <a:stretch>
            <a:fillRect/>
          </a:stretch>
        </p:blipFill>
        <p:spPr>
          <a:xfrm>
            <a:off x="673100" y="1547316"/>
            <a:ext cx="6667500" cy="3810000"/>
          </a:xfrm>
          <a:prstGeom prst="rect">
            <a:avLst/>
          </a:prstGeom>
        </p:spPr>
      </p:pic>
    </p:spTree>
    <p:extLst>
      <p:ext uri="{BB962C8B-B14F-4D97-AF65-F5344CB8AC3E}">
        <p14:creationId xmlns:p14="http://schemas.microsoft.com/office/powerpoint/2010/main" val="386098988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DATA ANALYSIS </a:t>
            </a:r>
            <a:r>
              <a:rPr lang="en-US" sz="2000" dirty="0" smtClean="0">
                <a:latin typeface="Verdana" panose="020B0604030504040204" pitchFamily="34" charset="0"/>
                <a:ea typeface="Verdana" panose="020B0604030504040204" pitchFamily="34" charset="0"/>
              </a:rPr>
              <a:t>FUNCTIONS: </a:t>
            </a:r>
            <a:r>
              <a:rPr lang="en-US" sz="2000" dirty="0" smtClean="0"/>
              <a:t>AVERAGEIFS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585323"/>
          </a:xfrm>
          <a:prstGeom prst="rect">
            <a:avLst/>
          </a:prstGeom>
        </p:spPr>
        <p:txBody>
          <a:bodyPr wrap="square">
            <a:spAutoFit/>
          </a:bodyPr>
          <a:lstStyle/>
          <a:p>
            <a:pPr marL="285750" indent="-285750">
              <a:buFont typeface="Arial" panose="020B0604020202020204" pitchFamily="34" charset="0"/>
              <a:buChar char="•"/>
            </a:pPr>
            <a:r>
              <a:rPr lang="en-US" dirty="0"/>
              <a:t>The Excel AVERAGEIFS function calculates the average of numbers in a range that meet one or more criteria.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t>
            </a:r>
            <a:r>
              <a:rPr lang="en-US" dirty="0"/>
              <a:t>criteria used for AVERAGEIFS can include logical operators (&gt;,&lt;,&lt;&gt;,=) and wildcards (*,?) for partial matching.</a:t>
            </a:r>
          </a:p>
        </p:txBody>
      </p:sp>
      <p:pic>
        <p:nvPicPr>
          <p:cNvPr id="13" name="Picture 12"/>
          <p:cNvPicPr>
            <a:picLocks noChangeAspect="1"/>
          </p:cNvPicPr>
          <p:nvPr/>
        </p:nvPicPr>
        <p:blipFill>
          <a:blip r:embed="rId3"/>
          <a:stretch>
            <a:fillRect/>
          </a:stretch>
        </p:blipFill>
        <p:spPr>
          <a:xfrm>
            <a:off x="673100" y="1633712"/>
            <a:ext cx="6667500" cy="3810000"/>
          </a:xfrm>
          <a:prstGeom prst="rect">
            <a:avLst/>
          </a:prstGeom>
        </p:spPr>
      </p:pic>
    </p:spTree>
    <p:extLst>
      <p:ext uri="{BB962C8B-B14F-4D97-AF65-F5344CB8AC3E}">
        <p14:creationId xmlns:p14="http://schemas.microsoft.com/office/powerpoint/2010/main" val="102603650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DATA ANALYSIS </a:t>
            </a:r>
            <a:r>
              <a:rPr lang="en-US" sz="2000" dirty="0" smtClean="0">
                <a:latin typeface="Verdana" panose="020B0604030504040204" pitchFamily="34" charset="0"/>
                <a:ea typeface="Verdana" panose="020B0604030504040204" pitchFamily="34" charset="0"/>
              </a:rPr>
              <a:t>FUNCTIONS: </a:t>
            </a:r>
            <a:r>
              <a:rPr lang="en-US" sz="2000" dirty="0" smtClean="0"/>
              <a:t>FIND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1754326"/>
          </a:xfrm>
          <a:prstGeom prst="rect">
            <a:avLst/>
          </a:prstGeom>
        </p:spPr>
        <p:txBody>
          <a:bodyPr wrap="square">
            <a:spAutoFit/>
          </a:bodyPr>
          <a:lstStyle/>
          <a:p>
            <a:pPr marL="285750" indent="-285750">
              <a:buFont typeface="Arial" panose="020B0604020202020204" pitchFamily="34" charset="0"/>
              <a:buChar char="•"/>
            </a:pPr>
            <a:r>
              <a:rPr lang="en-US" dirty="0"/>
              <a:t>The Excel FIND function returns the position (as a number) of one text string inside another.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When </a:t>
            </a:r>
            <a:r>
              <a:rPr lang="en-US" dirty="0"/>
              <a:t>the text is not found, FIND returns a #VALUE error.</a:t>
            </a:r>
          </a:p>
        </p:txBody>
      </p:sp>
      <p:pic>
        <p:nvPicPr>
          <p:cNvPr id="7" name="Picture 6"/>
          <p:cNvPicPr>
            <a:picLocks noChangeAspect="1"/>
          </p:cNvPicPr>
          <p:nvPr/>
        </p:nvPicPr>
        <p:blipFill>
          <a:blip r:embed="rId3"/>
          <a:stretch>
            <a:fillRect/>
          </a:stretch>
        </p:blipFill>
        <p:spPr>
          <a:xfrm>
            <a:off x="673100" y="1427182"/>
            <a:ext cx="6667500" cy="3810000"/>
          </a:xfrm>
          <a:prstGeom prst="rect">
            <a:avLst/>
          </a:prstGeom>
        </p:spPr>
      </p:pic>
    </p:spTree>
    <p:extLst>
      <p:ext uri="{BB962C8B-B14F-4D97-AF65-F5344CB8AC3E}">
        <p14:creationId xmlns:p14="http://schemas.microsoft.com/office/powerpoint/2010/main" val="204643516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DATA ANALYSIS </a:t>
            </a:r>
            <a:r>
              <a:rPr lang="en-US" sz="2000" dirty="0" smtClean="0">
                <a:latin typeface="Verdana" panose="020B0604030504040204" pitchFamily="34" charset="0"/>
                <a:ea typeface="Verdana" panose="020B0604030504040204" pitchFamily="34" charset="0"/>
              </a:rPr>
              <a:t>FUNCTIONS: </a:t>
            </a:r>
            <a:r>
              <a:rPr lang="en-US" sz="2000" dirty="0" smtClean="0"/>
              <a:t>SEARCH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585323"/>
          </a:xfrm>
          <a:prstGeom prst="rect">
            <a:avLst/>
          </a:prstGeom>
        </p:spPr>
        <p:txBody>
          <a:bodyPr wrap="square">
            <a:spAutoFit/>
          </a:bodyPr>
          <a:lstStyle/>
          <a:p>
            <a:pPr marL="285750" indent="-285750">
              <a:buFont typeface="Arial" panose="020B0604020202020204" pitchFamily="34" charset="0"/>
              <a:buChar char="•"/>
            </a:pPr>
            <a:r>
              <a:rPr lang="en-US" dirty="0"/>
              <a:t>The Excel SEARCH function returns the location of one text string inside another.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SEARCH </a:t>
            </a:r>
            <a:r>
              <a:rPr lang="en-US" dirty="0"/>
              <a:t>returns the position of the first character of </a:t>
            </a:r>
            <a:r>
              <a:rPr lang="en-US" dirty="0" err="1"/>
              <a:t>find_text</a:t>
            </a:r>
            <a:r>
              <a:rPr lang="en-US" dirty="0"/>
              <a:t> inside </a:t>
            </a:r>
            <a:r>
              <a:rPr lang="en-US" dirty="0" err="1"/>
              <a:t>within_text</a:t>
            </a:r>
            <a:r>
              <a:rPr lang="en-US" dirty="0"/>
              <a:t>. Unlike FIND, SEARCH allows wildcards, and is not case-sensitive.</a:t>
            </a:r>
          </a:p>
        </p:txBody>
      </p:sp>
      <p:pic>
        <p:nvPicPr>
          <p:cNvPr id="9" name="Picture 8"/>
          <p:cNvPicPr>
            <a:picLocks noChangeAspect="1"/>
          </p:cNvPicPr>
          <p:nvPr/>
        </p:nvPicPr>
        <p:blipFill>
          <a:blip r:embed="rId3"/>
          <a:stretch>
            <a:fillRect/>
          </a:stretch>
        </p:blipFill>
        <p:spPr>
          <a:xfrm>
            <a:off x="673100" y="1547316"/>
            <a:ext cx="6667500" cy="3810000"/>
          </a:xfrm>
          <a:prstGeom prst="rect">
            <a:avLst/>
          </a:prstGeom>
        </p:spPr>
      </p:pic>
    </p:spTree>
    <p:extLst>
      <p:ext uri="{BB962C8B-B14F-4D97-AF65-F5344CB8AC3E}">
        <p14:creationId xmlns:p14="http://schemas.microsoft.com/office/powerpoint/2010/main" val="306493318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DATA ANALYSIS </a:t>
            </a:r>
            <a:r>
              <a:rPr lang="en-US" sz="2000" dirty="0" smtClean="0">
                <a:latin typeface="Verdana" panose="020B0604030504040204" pitchFamily="34" charset="0"/>
                <a:ea typeface="Verdana" panose="020B0604030504040204" pitchFamily="34" charset="0"/>
              </a:rPr>
              <a:t>FUNCTIONS: </a:t>
            </a:r>
            <a:r>
              <a:rPr lang="en-US" sz="2000" dirty="0" smtClean="0"/>
              <a:t>VLOOKUP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862322"/>
          </a:xfrm>
          <a:prstGeom prst="rect">
            <a:avLst/>
          </a:prstGeom>
        </p:spPr>
        <p:txBody>
          <a:bodyPr wrap="square">
            <a:spAutoFit/>
          </a:bodyPr>
          <a:lstStyle/>
          <a:p>
            <a:pPr marL="285750" indent="-285750">
              <a:buFont typeface="Arial" panose="020B0604020202020204" pitchFamily="34" charset="0"/>
              <a:buChar char="•"/>
            </a:pPr>
            <a:r>
              <a:rPr lang="en-US" dirty="0"/>
              <a:t>VLOOKUP is an Excel function to look up data in a table organized vertically. VLOOKUP supports approximate and exact matching, and wildcards (* ?) for partial matches.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Lookup </a:t>
            </a:r>
            <a:r>
              <a:rPr lang="en-US" dirty="0"/>
              <a:t>values must appear in the first column of the table passed into VLOOKUP.</a:t>
            </a:r>
          </a:p>
        </p:txBody>
      </p:sp>
      <p:pic>
        <p:nvPicPr>
          <p:cNvPr id="7" name="Picture 6"/>
          <p:cNvPicPr>
            <a:picLocks noChangeAspect="1"/>
          </p:cNvPicPr>
          <p:nvPr/>
        </p:nvPicPr>
        <p:blipFill>
          <a:blip r:embed="rId3"/>
          <a:stretch>
            <a:fillRect/>
          </a:stretch>
        </p:blipFill>
        <p:spPr>
          <a:xfrm>
            <a:off x="673100" y="1427182"/>
            <a:ext cx="5715000" cy="4762500"/>
          </a:xfrm>
          <a:prstGeom prst="rect">
            <a:avLst/>
          </a:prstGeom>
        </p:spPr>
      </p:pic>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8200682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DATA ANALYSIS </a:t>
            </a:r>
            <a:r>
              <a:rPr lang="en-US" sz="2000" dirty="0" smtClean="0">
                <a:latin typeface="Verdana" panose="020B0604030504040204" pitchFamily="34" charset="0"/>
                <a:ea typeface="Verdana" panose="020B0604030504040204" pitchFamily="34" charset="0"/>
              </a:rPr>
              <a:t>FUNCTIONS: </a:t>
            </a:r>
            <a:r>
              <a:rPr lang="en-US" sz="2000" dirty="0" smtClean="0"/>
              <a:t>VLOOKUP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585323"/>
          </a:xfrm>
          <a:prstGeom prst="rect">
            <a:avLst/>
          </a:prstGeom>
        </p:spPr>
        <p:txBody>
          <a:bodyPr wrap="square">
            <a:spAutoFit/>
          </a:bodyPr>
          <a:lstStyle/>
          <a:p>
            <a:pPr marL="285750" indent="-285750">
              <a:buFont typeface="Arial" panose="020B0604020202020204" pitchFamily="34" charset="0"/>
              <a:buChar char="•"/>
            </a:pPr>
            <a:r>
              <a:rPr lang="en-US" dirty="0"/>
              <a:t>The Excel IFERROR function returns a custom result when a formula generates an error, and a standard result when no error is detected.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IFERROR </a:t>
            </a:r>
            <a:r>
              <a:rPr lang="en-US" dirty="0"/>
              <a:t>is an elegant way to trap and manage errors without using more complicated nested IF statements.</a:t>
            </a: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673100" y="1699716"/>
            <a:ext cx="6667500" cy="3810000"/>
          </a:xfrm>
          <a:prstGeom prst="rect">
            <a:avLst/>
          </a:prstGeom>
        </p:spPr>
      </p:pic>
    </p:spTree>
    <p:extLst>
      <p:ext uri="{BB962C8B-B14F-4D97-AF65-F5344CB8AC3E}">
        <p14:creationId xmlns:p14="http://schemas.microsoft.com/office/powerpoint/2010/main" val="309700482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DATA ANALYSIS </a:t>
            </a:r>
            <a:r>
              <a:rPr lang="en-US" sz="2000" dirty="0" smtClean="0">
                <a:latin typeface="Verdana" panose="020B0604030504040204" pitchFamily="34" charset="0"/>
                <a:ea typeface="Verdana" panose="020B0604030504040204" pitchFamily="34" charset="0"/>
              </a:rPr>
              <a:t>FUNCTIONS: </a:t>
            </a:r>
            <a:r>
              <a:rPr lang="en-US" sz="2000" dirty="0" smtClean="0"/>
              <a:t>VLOOKUP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862322"/>
          </a:xfrm>
          <a:prstGeom prst="rect">
            <a:avLst/>
          </a:prstGeom>
        </p:spPr>
        <p:txBody>
          <a:bodyPr wrap="square">
            <a:spAutoFit/>
          </a:bodyPr>
          <a:lstStyle/>
          <a:p>
            <a:pPr marL="285750" indent="-285750">
              <a:buFont typeface="Arial" panose="020B0604020202020204" pitchFamily="34" charset="0"/>
              <a:buChar char="•"/>
            </a:pPr>
            <a:r>
              <a:rPr lang="en-US" dirty="0"/>
              <a:t>COUNTIF is an Excel function to count cells in a range that meet a single condition. COUNTIF can be used to count cells that contain dates, numbers, and text.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t>
            </a:r>
            <a:r>
              <a:rPr lang="en-US" dirty="0"/>
              <a:t>criteria used in COUNTIF supports logical operators (&gt;,&lt;,&lt;&gt;,=) and wildcards (*,?) for partial matching.</a:t>
            </a: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673100" y="1749680"/>
            <a:ext cx="6667500" cy="3810000"/>
          </a:xfrm>
          <a:prstGeom prst="rect">
            <a:avLst/>
          </a:prstGeom>
        </p:spPr>
      </p:pic>
    </p:spTree>
    <p:extLst>
      <p:ext uri="{BB962C8B-B14F-4D97-AF65-F5344CB8AC3E}">
        <p14:creationId xmlns:p14="http://schemas.microsoft.com/office/powerpoint/2010/main" val="340288818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FORMULAS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977900" y="3010605"/>
            <a:ext cx="10323980" cy="1754326"/>
          </a:xfrm>
          <a:prstGeom prst="rect">
            <a:avLst/>
          </a:prstGeom>
        </p:spPr>
        <p:txBody>
          <a:bodyPr wrap="square">
            <a:spAutoFit/>
          </a:bodyPr>
          <a:lstStyle/>
          <a:p>
            <a:r>
              <a:rPr lang="en-US" dirty="0"/>
              <a:t>One of the most powerful features in Excel is the ability to calculate numerical information using formulas. Just like a calculator, Excel can add, subtract, multiply, and divide. In this lesson, we'll show you how to use cell references to create simple formulas</a:t>
            </a:r>
            <a:r>
              <a:rPr lang="en-US" dirty="0" smtClean="0"/>
              <a:t>.</a:t>
            </a:r>
          </a:p>
          <a:p>
            <a:endParaRPr lang="en-US" dirty="0"/>
          </a:p>
          <a:p>
            <a:endParaRPr lang="en-US" dirty="0" smtClean="0"/>
          </a:p>
          <a:p>
            <a:endParaRPr lang="en-US" dirty="0"/>
          </a:p>
        </p:txBody>
      </p:sp>
    </p:spTree>
    <p:extLst>
      <p:ext uri="{BB962C8B-B14F-4D97-AF65-F5344CB8AC3E}">
        <p14:creationId xmlns:p14="http://schemas.microsoft.com/office/powerpoint/2010/main" val="32436060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FORMULAS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7620000" y="1337329"/>
            <a:ext cx="4136571" cy="3416320"/>
          </a:xfrm>
          <a:prstGeom prst="rect">
            <a:avLst/>
          </a:prstGeom>
        </p:spPr>
        <p:txBody>
          <a:bodyPr wrap="square">
            <a:spAutoFit/>
          </a:bodyPr>
          <a:lstStyle/>
          <a:p>
            <a:pPr marL="285750" indent="-285750">
              <a:buFont typeface="Arial" panose="020B0604020202020204" pitchFamily="34" charset="0"/>
              <a:buChar char="•"/>
            </a:pPr>
            <a:r>
              <a:rPr lang="en-US" dirty="0"/>
              <a:t>Excel uses standard operators for formulas, such as a </a:t>
            </a:r>
            <a:r>
              <a:rPr lang="en-US" b="1" dirty="0"/>
              <a:t>plus sign</a:t>
            </a:r>
            <a:r>
              <a:rPr lang="en-US" dirty="0"/>
              <a:t> for addition (</a:t>
            </a:r>
            <a:r>
              <a:rPr lang="en-US" b="1" dirty="0"/>
              <a:t>+</a:t>
            </a:r>
            <a:r>
              <a:rPr lang="en-US" dirty="0"/>
              <a:t>), a </a:t>
            </a:r>
            <a:r>
              <a:rPr lang="en-US" b="1" dirty="0"/>
              <a:t>minus sign</a:t>
            </a:r>
            <a:r>
              <a:rPr lang="en-US" dirty="0"/>
              <a:t> for subtraction (</a:t>
            </a:r>
            <a:r>
              <a:rPr lang="en-US" b="1" dirty="0"/>
              <a:t>-</a:t>
            </a:r>
            <a:r>
              <a:rPr lang="en-US" dirty="0"/>
              <a:t>), an </a:t>
            </a:r>
            <a:r>
              <a:rPr lang="en-US" b="1" dirty="0"/>
              <a:t>asterisk</a:t>
            </a:r>
            <a:r>
              <a:rPr lang="en-US" dirty="0"/>
              <a:t> for multiplication (</a:t>
            </a:r>
            <a:r>
              <a:rPr lang="en-US" b="1" dirty="0"/>
              <a:t>*</a:t>
            </a:r>
            <a:r>
              <a:rPr lang="en-US" dirty="0"/>
              <a:t>), a </a:t>
            </a:r>
            <a:r>
              <a:rPr lang="en-US" b="1" dirty="0"/>
              <a:t>forward slash</a:t>
            </a:r>
            <a:r>
              <a:rPr lang="en-US" dirty="0"/>
              <a:t> for division (</a:t>
            </a:r>
            <a:r>
              <a:rPr lang="en-US" b="1" dirty="0"/>
              <a:t>/</a:t>
            </a:r>
            <a:r>
              <a:rPr lang="en-US" dirty="0"/>
              <a:t>), and a </a:t>
            </a:r>
            <a:r>
              <a:rPr lang="en-US" b="1" dirty="0"/>
              <a:t>caret</a:t>
            </a:r>
            <a:r>
              <a:rPr lang="en-US" dirty="0"/>
              <a:t> (</a:t>
            </a:r>
            <a:r>
              <a:rPr lang="en-US" b="1" dirty="0"/>
              <a:t>^</a:t>
            </a:r>
            <a:r>
              <a:rPr lang="en-US" dirty="0"/>
              <a:t>) for exponents</a:t>
            </a:r>
            <a:r>
              <a:rPr lang="en-US" dirty="0" smtClean="0"/>
              <a:t>.</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All formulas in Excel must begin with an </a:t>
            </a:r>
            <a:r>
              <a:rPr lang="en-US" b="1" dirty="0"/>
              <a:t>equals sign</a:t>
            </a:r>
            <a:r>
              <a:rPr lang="en-US" dirty="0"/>
              <a:t> (</a:t>
            </a:r>
            <a:r>
              <a:rPr lang="en-US" b="1" dirty="0"/>
              <a:t>=</a:t>
            </a:r>
            <a:r>
              <a:rPr lang="en-US" dirty="0"/>
              <a:t>). This is because the cell contains, or is equal to, the formula and the value it calculates.</a:t>
            </a:r>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Mathematical operators</a:t>
            </a:r>
          </a:p>
        </p:txBody>
      </p:sp>
      <p:pic>
        <p:nvPicPr>
          <p:cNvPr id="7" name="Picture 6"/>
          <p:cNvPicPr>
            <a:picLocks noChangeAspect="1"/>
          </p:cNvPicPr>
          <p:nvPr/>
        </p:nvPicPr>
        <p:blipFill>
          <a:blip r:embed="rId3"/>
          <a:stretch>
            <a:fillRect/>
          </a:stretch>
        </p:blipFill>
        <p:spPr>
          <a:xfrm>
            <a:off x="2482655" y="1337329"/>
            <a:ext cx="4587196" cy="4810056"/>
          </a:xfrm>
          <a:prstGeom prst="rect">
            <a:avLst/>
          </a:prstGeom>
        </p:spPr>
      </p:pic>
    </p:spTree>
    <p:extLst>
      <p:ext uri="{BB962C8B-B14F-4D97-AF65-F5344CB8AC3E}">
        <p14:creationId xmlns:p14="http://schemas.microsoft.com/office/powerpoint/2010/main" val="23311114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FORMULAS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5021943" y="894580"/>
            <a:ext cx="6925821" cy="2862322"/>
          </a:xfrm>
          <a:prstGeom prst="rect">
            <a:avLst/>
          </a:prstGeom>
        </p:spPr>
        <p:txBody>
          <a:bodyPr wrap="square">
            <a:spAutoFit/>
          </a:bodyPr>
          <a:lstStyle/>
          <a:p>
            <a:pPr marL="285750" indent="-285750">
              <a:buFont typeface="Arial" panose="020B0604020202020204" pitchFamily="34" charset="0"/>
              <a:buChar char="•"/>
            </a:pPr>
            <a:r>
              <a:rPr lang="en-US" dirty="0"/>
              <a:t>While you can create simple formulas in Excel manually (for example, =2+2 or =5*5), most of the time you will use cell addresses to create a formula. This is known as making a cell reference. Using cell references will ensure that your formulas are always accurate because you can change the value of referenced cells without having to rewrite the formula</a:t>
            </a:r>
            <a:r>
              <a:rPr lang="en-US" dirty="0" smtClean="0"/>
              <a:t>.</a:t>
            </a:r>
          </a:p>
          <a:p>
            <a:pPr marL="285750" indent="-285750">
              <a:buFont typeface="Arial" panose="020B0604020202020204" pitchFamily="34" charset="0"/>
              <a:buChar char="•"/>
            </a:pPr>
            <a:r>
              <a:rPr lang="en-US" dirty="0"/>
              <a:t>By combining a mathematical operator with cell references, you can create a variety of simple formulas in Excel. Formulas can also include a combination of cell references and numbers, as in the examples below:</a:t>
            </a:r>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Understanding cell references</a:t>
            </a:r>
          </a:p>
        </p:txBody>
      </p:sp>
      <p:pic>
        <p:nvPicPr>
          <p:cNvPr id="9" name="Picture 8"/>
          <p:cNvPicPr>
            <a:picLocks noChangeAspect="1"/>
          </p:cNvPicPr>
          <p:nvPr/>
        </p:nvPicPr>
        <p:blipFill>
          <a:blip r:embed="rId3"/>
          <a:stretch>
            <a:fillRect/>
          </a:stretch>
        </p:blipFill>
        <p:spPr>
          <a:xfrm>
            <a:off x="673100" y="1394916"/>
            <a:ext cx="4348843" cy="4648200"/>
          </a:xfrm>
          <a:prstGeom prst="rect">
            <a:avLst/>
          </a:prstGeom>
        </p:spPr>
      </p:pic>
      <p:pic>
        <p:nvPicPr>
          <p:cNvPr id="12" name="Picture 11"/>
          <p:cNvPicPr>
            <a:picLocks noChangeAspect="1"/>
          </p:cNvPicPr>
          <p:nvPr/>
        </p:nvPicPr>
        <p:blipFill>
          <a:blip r:embed="rId4"/>
          <a:stretch>
            <a:fillRect/>
          </a:stretch>
        </p:blipFill>
        <p:spPr>
          <a:xfrm>
            <a:off x="6703219" y="3610229"/>
            <a:ext cx="4420734" cy="2438400"/>
          </a:xfrm>
          <a:prstGeom prst="rect">
            <a:avLst/>
          </a:prstGeom>
        </p:spPr>
      </p:pic>
    </p:spTree>
    <p:extLst>
      <p:ext uri="{BB962C8B-B14F-4D97-AF65-F5344CB8AC3E}">
        <p14:creationId xmlns:p14="http://schemas.microsoft.com/office/powerpoint/2010/main" val="32030049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766079"/>
            <a:ext cx="11064208" cy="1754326"/>
          </a:xfrm>
          <a:prstGeom prst="rect">
            <a:avLst/>
          </a:prstGeom>
          <a:noFill/>
        </p:spPr>
        <p:txBody>
          <a:bodyPr wrap="square" rtlCol="0">
            <a:spAutoFit/>
          </a:bodyPr>
          <a:lstStyle/>
          <a:p>
            <a:pPr marL="285750" indent="-285750">
              <a:buFont typeface="Wingdings" panose="05000000000000000000" pitchFamily="2" charset="2"/>
              <a:buChar char="v"/>
            </a:pPr>
            <a:r>
              <a:rPr lang="en-US" dirty="0"/>
              <a:t>A Data Warehousing (DW) is process for collecting and managing data from varied sources to provide meaningful business insights.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A </a:t>
            </a:r>
            <a:r>
              <a:rPr lang="en-US" dirty="0"/>
              <a:t>Data warehouse is typically used to connect and analyze business data from heterogeneous sources.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 </a:t>
            </a:r>
            <a:r>
              <a:rPr lang="en-US" dirty="0"/>
              <a:t>data warehouse is the core of the BI system which is built for data analysis and reporting.</a:t>
            </a:r>
          </a:p>
        </p:txBody>
      </p:sp>
      <p:sp>
        <p:nvSpPr>
          <p:cNvPr id="4" name="TextBox 3"/>
          <p:cNvSpPr txBox="1"/>
          <p:nvPr/>
        </p:nvSpPr>
        <p:spPr>
          <a:xfrm>
            <a:off x="634306" y="839456"/>
            <a:ext cx="6884094"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Verdana" panose="020B0604030504040204" pitchFamily="34" charset="0"/>
                <a:ea typeface="Verdana" panose="020B0604030504040204" pitchFamily="34" charset="0"/>
              </a:rPr>
              <a:t>The data warehouse</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358902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FORMULAS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720116" y="1242516"/>
            <a:ext cx="5036456" cy="3693319"/>
          </a:xfrm>
          <a:prstGeom prst="rect">
            <a:avLst/>
          </a:prstGeom>
        </p:spPr>
        <p:txBody>
          <a:bodyPr wrap="square">
            <a:spAutoFit/>
          </a:bodyPr>
          <a:lstStyle/>
          <a:p>
            <a:pPr marL="285750" indent="-285750" fontAlgn="base">
              <a:buFont typeface="Arial" panose="020B0604020202020204" pitchFamily="34" charset="0"/>
              <a:buChar char="•"/>
            </a:pPr>
            <a:r>
              <a:rPr lang="en-US" dirty="0"/>
              <a:t>The true advantage of cell references is that they allow you to </a:t>
            </a:r>
            <a:r>
              <a:rPr lang="en-US" b="1" dirty="0"/>
              <a:t>update</a:t>
            </a:r>
            <a:r>
              <a:rPr lang="en-US" dirty="0"/>
              <a:t> </a:t>
            </a:r>
            <a:r>
              <a:rPr lang="en-US" b="1" dirty="0"/>
              <a:t>data</a:t>
            </a:r>
            <a:r>
              <a:rPr lang="en-US" dirty="0"/>
              <a:t> in your worksheet without having to rewrite formulas. In the example below, we've modified the value of cell B1 from $1,200 to $1,800. The formula in B3 will automatically recalculate and display the new value in cell B3.</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Excel </a:t>
            </a:r>
            <a:r>
              <a:rPr lang="en-US" b="1" dirty="0"/>
              <a:t>will not always tell you</a:t>
            </a:r>
            <a:r>
              <a:rPr lang="en-US" dirty="0"/>
              <a:t> if your formula contains an error, so it's up to you to check all of your formulas.</a:t>
            </a:r>
            <a:br>
              <a:rPr lang="en-US" dirty="0"/>
            </a:br>
            <a:endParaRPr lang="en-US" dirty="0"/>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Modifying values with cell references</a:t>
            </a:r>
          </a:p>
        </p:txBody>
      </p:sp>
      <p:pic>
        <p:nvPicPr>
          <p:cNvPr id="7" name="Picture 6"/>
          <p:cNvPicPr>
            <a:picLocks noChangeAspect="1"/>
          </p:cNvPicPr>
          <p:nvPr/>
        </p:nvPicPr>
        <p:blipFill>
          <a:blip r:embed="rId3"/>
          <a:stretch>
            <a:fillRect/>
          </a:stretch>
        </p:blipFill>
        <p:spPr>
          <a:xfrm>
            <a:off x="673100" y="1473427"/>
            <a:ext cx="5581650" cy="3333750"/>
          </a:xfrm>
          <a:prstGeom prst="rect">
            <a:avLst/>
          </a:prstGeom>
        </p:spPr>
      </p:pic>
    </p:spTree>
    <p:extLst>
      <p:ext uri="{BB962C8B-B14F-4D97-AF65-F5344CB8AC3E}">
        <p14:creationId xmlns:p14="http://schemas.microsoft.com/office/powerpoint/2010/main" val="427981294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FORMULAS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720116" y="1242516"/>
            <a:ext cx="5036456" cy="3970318"/>
          </a:xfrm>
          <a:prstGeom prst="rect">
            <a:avLst/>
          </a:prstGeom>
        </p:spPr>
        <p:txBody>
          <a:bodyPr wrap="square">
            <a:spAutoFit/>
          </a:bodyPr>
          <a:lstStyle/>
          <a:p>
            <a:pPr marL="285750" indent="-285750" fontAlgn="base">
              <a:buFont typeface="Arial" panose="020B0604020202020204" pitchFamily="34" charset="0"/>
              <a:buChar char="•"/>
            </a:pPr>
            <a:r>
              <a:rPr lang="en-US" dirty="0"/>
              <a:t>Rather than typing cell addresses manually, you can point and click on the cells you want to include in your formula. This method can save a lot of time and effort when creating formulas. In our example below, we'll create a formula to calculate the cost of ordering several boxes of plastic silverware</a:t>
            </a:r>
            <a:r>
              <a:rPr lang="en-US" dirty="0" smtClean="0"/>
              <a:t>.</a:t>
            </a:r>
          </a:p>
          <a:p>
            <a:pPr marL="285750" indent="-285750" fontAlgn="base">
              <a:buFont typeface="Arial" panose="020B0604020202020204" pitchFamily="34" charset="0"/>
              <a:buChar char="•"/>
            </a:pPr>
            <a:endParaRPr lang="en-US" dirty="0"/>
          </a:p>
          <a:p>
            <a:pPr marL="342900" indent="-342900" fontAlgn="base">
              <a:buFont typeface="Arial" panose="020B0604020202020204" pitchFamily="34" charset="0"/>
              <a:buChar char="•"/>
            </a:pPr>
            <a:r>
              <a:rPr lang="en-US" dirty="0"/>
              <a:t>Select the </a:t>
            </a:r>
            <a:r>
              <a:rPr lang="en-US" b="1" dirty="0"/>
              <a:t>cell</a:t>
            </a:r>
            <a:r>
              <a:rPr lang="en-US" dirty="0"/>
              <a:t> that will contain the formula. In our example, we'll select cell </a:t>
            </a:r>
            <a:r>
              <a:rPr lang="en-US" b="1" dirty="0"/>
              <a:t>D3</a:t>
            </a:r>
            <a:r>
              <a:rPr lang="en-US" dirty="0" smtClean="0"/>
              <a:t>.</a:t>
            </a:r>
          </a:p>
          <a:p>
            <a:pPr marL="342900" indent="-342900" fontAlgn="base">
              <a:buFont typeface="Arial" panose="020B0604020202020204" pitchFamily="34" charset="0"/>
              <a:buChar char="•"/>
            </a:pPr>
            <a:endParaRPr lang="en-US" dirty="0" smtClean="0"/>
          </a:p>
          <a:p>
            <a:pPr marL="342900" indent="-342900" fontAlgn="base">
              <a:buFont typeface="Arial" panose="020B0604020202020204" pitchFamily="34" charset="0"/>
              <a:buChar char="•"/>
            </a:pPr>
            <a:endParaRPr lang="en-US" dirty="0"/>
          </a:p>
          <a:p>
            <a:pPr marL="342900" indent="-342900" fontAlgn="base">
              <a:buFont typeface="Arial" panose="020B0604020202020204" pitchFamily="34" charset="0"/>
              <a:buChar char="•"/>
            </a:pPr>
            <a:r>
              <a:rPr lang="en-US" dirty="0" smtClean="0"/>
              <a:t>Type </a:t>
            </a:r>
            <a:r>
              <a:rPr lang="en-US" dirty="0"/>
              <a:t>the </a:t>
            </a:r>
            <a:r>
              <a:rPr lang="en-US" b="1" dirty="0"/>
              <a:t>equals sign (=)</a:t>
            </a:r>
            <a:r>
              <a:rPr lang="en-US" dirty="0"/>
              <a:t>.</a:t>
            </a:r>
          </a:p>
          <a:p>
            <a:pPr marL="285750" indent="-285750" fontAlgn="base">
              <a:buFont typeface="Arial" panose="020B0604020202020204" pitchFamily="34" charset="0"/>
              <a:buChar char="•"/>
            </a:pPr>
            <a:endParaRPr lang="en-US" dirty="0"/>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create a formula using the point-and-click method:</a:t>
            </a:r>
          </a:p>
        </p:txBody>
      </p:sp>
      <p:pic>
        <p:nvPicPr>
          <p:cNvPr id="9" name="Picture 8"/>
          <p:cNvPicPr>
            <a:picLocks noChangeAspect="1"/>
          </p:cNvPicPr>
          <p:nvPr/>
        </p:nvPicPr>
        <p:blipFill>
          <a:blip r:embed="rId3"/>
          <a:stretch>
            <a:fillRect/>
          </a:stretch>
        </p:blipFill>
        <p:spPr>
          <a:xfrm>
            <a:off x="786721" y="1394916"/>
            <a:ext cx="5819775" cy="2628900"/>
          </a:xfrm>
          <a:prstGeom prst="rect">
            <a:avLst/>
          </a:prstGeom>
        </p:spPr>
      </p:pic>
    </p:spTree>
    <p:extLst>
      <p:ext uri="{BB962C8B-B14F-4D97-AF65-F5344CB8AC3E}">
        <p14:creationId xmlns:p14="http://schemas.microsoft.com/office/powerpoint/2010/main" val="265160345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FORMULAS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166543" y="1242516"/>
            <a:ext cx="5590029" cy="5078313"/>
          </a:xfrm>
          <a:prstGeom prst="rect">
            <a:avLst/>
          </a:prstGeom>
        </p:spPr>
        <p:txBody>
          <a:bodyPr wrap="square">
            <a:spAutoFit/>
          </a:bodyPr>
          <a:lstStyle/>
          <a:p>
            <a:pPr marL="342900" indent="-342900" fontAlgn="base">
              <a:buFont typeface="Arial" panose="020B0604020202020204" pitchFamily="34" charset="0"/>
              <a:buChar char="•"/>
            </a:pPr>
            <a:r>
              <a:rPr lang="en-US" dirty="0"/>
              <a:t>Select the </a:t>
            </a:r>
            <a:r>
              <a:rPr lang="en-US" b="1" dirty="0"/>
              <a:t>cell</a:t>
            </a:r>
            <a:r>
              <a:rPr lang="en-US" dirty="0"/>
              <a:t> you want to reference first in the formula: cell </a:t>
            </a:r>
            <a:r>
              <a:rPr lang="en-US" b="1" dirty="0"/>
              <a:t>B3</a:t>
            </a:r>
            <a:r>
              <a:rPr lang="en-US" dirty="0"/>
              <a:t> in our example. The </a:t>
            </a:r>
            <a:r>
              <a:rPr lang="en-US" b="1" dirty="0"/>
              <a:t>cell address</a:t>
            </a:r>
            <a:r>
              <a:rPr lang="en-US" dirty="0"/>
              <a:t> will appear in the formula, and a </a:t>
            </a:r>
            <a:r>
              <a:rPr lang="en-US" b="1" dirty="0"/>
              <a:t>dashed blue line</a:t>
            </a:r>
            <a:r>
              <a:rPr lang="en-US" dirty="0"/>
              <a:t> will appear around the referenced cell</a:t>
            </a:r>
            <a:r>
              <a:rPr lang="en-US" dirty="0" smtClean="0"/>
              <a:t>.</a:t>
            </a:r>
          </a:p>
          <a:p>
            <a:pPr marL="342900" indent="-342900" fontAlgn="base">
              <a:buFont typeface="Arial" panose="020B0604020202020204" pitchFamily="34" charset="0"/>
              <a:buChar char="•"/>
            </a:pPr>
            <a:endParaRPr lang="en-US" dirty="0"/>
          </a:p>
          <a:p>
            <a:pPr marL="342900" indent="-342900" fontAlgn="base">
              <a:buFont typeface="Arial" panose="020B0604020202020204" pitchFamily="34" charset="0"/>
              <a:buChar char="•"/>
            </a:pPr>
            <a:endParaRPr lang="en-US" dirty="0"/>
          </a:p>
          <a:p>
            <a:pPr marL="342900" indent="-342900" fontAlgn="base">
              <a:buFont typeface="Arial" panose="020B0604020202020204" pitchFamily="34" charset="0"/>
              <a:buChar char="•"/>
            </a:pPr>
            <a:r>
              <a:rPr lang="en-US" dirty="0"/>
              <a:t>Type the </a:t>
            </a:r>
            <a:r>
              <a:rPr lang="en-US" b="1" dirty="0"/>
              <a:t>mathematical operator</a:t>
            </a:r>
            <a:r>
              <a:rPr lang="en-US" dirty="0"/>
              <a:t> you want to use. In our example, we'll type the </a:t>
            </a:r>
            <a:r>
              <a:rPr lang="en-US" b="1" dirty="0"/>
              <a:t>multiplication sign (*)</a:t>
            </a:r>
            <a:r>
              <a:rPr lang="en-US" dirty="0"/>
              <a:t>.</a:t>
            </a:r>
          </a:p>
          <a:p>
            <a:pPr marL="342900" indent="-342900" fontAlgn="base">
              <a:buFont typeface="Arial" panose="020B0604020202020204" pitchFamily="34" charset="0"/>
              <a:buChar char="•"/>
            </a:pPr>
            <a:endParaRPr lang="en-US" dirty="0" smtClean="0"/>
          </a:p>
          <a:p>
            <a:pPr marL="342900" indent="-342900" fontAlgn="base">
              <a:buFont typeface="Arial" panose="020B0604020202020204" pitchFamily="34" charset="0"/>
              <a:buChar char="•"/>
            </a:pPr>
            <a:r>
              <a:rPr lang="en-US" dirty="0" smtClean="0"/>
              <a:t>Select </a:t>
            </a:r>
            <a:r>
              <a:rPr lang="en-US" dirty="0"/>
              <a:t>the </a:t>
            </a:r>
            <a:r>
              <a:rPr lang="en-US" b="1" dirty="0"/>
              <a:t>cell</a:t>
            </a:r>
            <a:r>
              <a:rPr lang="en-US" dirty="0"/>
              <a:t> you want to reference second in the formula: cell </a:t>
            </a:r>
            <a:r>
              <a:rPr lang="en-US" b="1" dirty="0"/>
              <a:t>C3</a:t>
            </a:r>
            <a:r>
              <a:rPr lang="en-US" dirty="0"/>
              <a:t> in our example. The </a:t>
            </a:r>
            <a:r>
              <a:rPr lang="en-US" b="1" dirty="0"/>
              <a:t>cell address</a:t>
            </a:r>
            <a:r>
              <a:rPr lang="en-US" dirty="0"/>
              <a:t> will appear in the formula, and a </a:t>
            </a:r>
            <a:r>
              <a:rPr lang="en-US" b="1" dirty="0"/>
              <a:t>dashed red line</a:t>
            </a:r>
            <a:r>
              <a:rPr lang="en-US" dirty="0"/>
              <a:t> will appear around the referenced cell</a:t>
            </a:r>
            <a:r>
              <a:rPr lang="en-US" dirty="0" smtClean="0"/>
              <a:t>.</a:t>
            </a:r>
          </a:p>
          <a:p>
            <a:pPr marL="342900" indent="-342900" fontAlgn="base">
              <a:buFont typeface="Arial" panose="020B0604020202020204" pitchFamily="34" charset="0"/>
              <a:buChar char="•"/>
            </a:pPr>
            <a:endParaRPr lang="en-US" dirty="0"/>
          </a:p>
          <a:p>
            <a:pPr marL="342900" indent="-342900">
              <a:buFont typeface="Arial" panose="020B0604020202020204" pitchFamily="34" charset="0"/>
              <a:buChar char="•"/>
            </a:pPr>
            <a:r>
              <a:rPr lang="en-US" dirty="0"/>
              <a:t>Press </a:t>
            </a:r>
            <a:r>
              <a:rPr lang="en-US" b="1" dirty="0"/>
              <a:t>Enter </a:t>
            </a:r>
            <a:r>
              <a:rPr lang="en-US" dirty="0"/>
              <a:t>on your keyboard. The formula will be </a:t>
            </a:r>
            <a:r>
              <a:rPr lang="en-US" b="1" dirty="0"/>
              <a:t>calculated</a:t>
            </a:r>
            <a:r>
              <a:rPr lang="en-US" dirty="0"/>
              <a:t>, and the </a:t>
            </a:r>
            <a:r>
              <a:rPr lang="en-US" b="1" dirty="0"/>
              <a:t>value</a:t>
            </a:r>
            <a:r>
              <a:rPr lang="en-US" dirty="0"/>
              <a:t> will be displayed in the cell.</a:t>
            </a:r>
            <a:br>
              <a:rPr lang="en-US" dirty="0"/>
            </a:br>
            <a:endParaRPr lang="en-US" dirty="0"/>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create a formula using the point-and-click method:</a:t>
            </a:r>
          </a:p>
        </p:txBody>
      </p:sp>
      <p:pic>
        <p:nvPicPr>
          <p:cNvPr id="7" name="Picture 6"/>
          <p:cNvPicPr>
            <a:picLocks noChangeAspect="1"/>
          </p:cNvPicPr>
          <p:nvPr/>
        </p:nvPicPr>
        <p:blipFill>
          <a:blip r:embed="rId3"/>
          <a:stretch>
            <a:fillRect/>
          </a:stretch>
        </p:blipFill>
        <p:spPr>
          <a:xfrm>
            <a:off x="351517" y="1262338"/>
            <a:ext cx="5819775" cy="2628900"/>
          </a:xfrm>
          <a:prstGeom prst="rect">
            <a:avLst/>
          </a:prstGeom>
        </p:spPr>
      </p:pic>
      <p:pic>
        <p:nvPicPr>
          <p:cNvPr id="12" name="Picture 11"/>
          <p:cNvPicPr>
            <a:picLocks noChangeAspect="1"/>
          </p:cNvPicPr>
          <p:nvPr/>
        </p:nvPicPr>
        <p:blipFill>
          <a:blip r:embed="rId4"/>
          <a:stretch>
            <a:fillRect/>
          </a:stretch>
        </p:blipFill>
        <p:spPr>
          <a:xfrm>
            <a:off x="307974" y="3871416"/>
            <a:ext cx="5819775" cy="2296306"/>
          </a:xfrm>
          <a:prstGeom prst="rect">
            <a:avLst/>
          </a:prstGeom>
        </p:spPr>
      </p:pic>
    </p:spTree>
    <p:extLst>
      <p:ext uri="{BB962C8B-B14F-4D97-AF65-F5344CB8AC3E}">
        <p14:creationId xmlns:p14="http://schemas.microsoft.com/office/powerpoint/2010/main" val="88972109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FORMULAS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7037401" y="1801474"/>
            <a:ext cx="4051514" cy="1754326"/>
          </a:xfrm>
          <a:prstGeom prst="rect">
            <a:avLst/>
          </a:prstGeom>
        </p:spPr>
        <p:txBody>
          <a:bodyPr wrap="square">
            <a:spAutoFit/>
          </a:bodyPr>
          <a:lstStyle/>
          <a:p>
            <a:pPr marL="342900" indent="-342900" fontAlgn="base">
              <a:buFont typeface="Arial" panose="020B0604020202020204" pitchFamily="34" charset="0"/>
              <a:buChar char="•"/>
            </a:pPr>
            <a:r>
              <a:rPr lang="en-US" dirty="0" smtClean="0"/>
              <a:t> </a:t>
            </a:r>
            <a:r>
              <a:rPr lang="en-US" dirty="0"/>
              <a:t>Formulas can also be </a:t>
            </a:r>
            <a:r>
              <a:rPr lang="en-US" b="1" dirty="0"/>
              <a:t>copied</a:t>
            </a:r>
            <a:r>
              <a:rPr lang="en-US" dirty="0"/>
              <a:t> to adjacent cells with the </a:t>
            </a:r>
            <a:r>
              <a:rPr lang="en-US" b="1" dirty="0"/>
              <a:t>fill</a:t>
            </a:r>
            <a:r>
              <a:rPr lang="en-US" dirty="0"/>
              <a:t> </a:t>
            </a:r>
            <a:r>
              <a:rPr lang="en-US" b="1" dirty="0"/>
              <a:t>handle</a:t>
            </a:r>
            <a:r>
              <a:rPr lang="en-US" dirty="0"/>
              <a:t>, which can save a lot of time and effort if you need to perform the</a:t>
            </a:r>
            <a:r>
              <a:rPr lang="en-US" b="1" dirty="0"/>
              <a:t> same calculation</a:t>
            </a:r>
            <a:r>
              <a:rPr lang="en-US" dirty="0"/>
              <a:t> multiple times in a worksheet. </a:t>
            </a:r>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create a formula using the point-and-click method:</a:t>
            </a:r>
          </a:p>
        </p:txBody>
      </p:sp>
      <p:pic>
        <p:nvPicPr>
          <p:cNvPr id="17" name="Picture 16"/>
          <p:cNvPicPr>
            <a:picLocks noChangeAspect="1"/>
          </p:cNvPicPr>
          <p:nvPr/>
        </p:nvPicPr>
        <p:blipFill>
          <a:blip r:embed="rId3"/>
          <a:stretch>
            <a:fillRect/>
          </a:stretch>
        </p:blipFill>
        <p:spPr>
          <a:xfrm>
            <a:off x="581345" y="1427183"/>
            <a:ext cx="6000024" cy="4654304"/>
          </a:xfrm>
          <a:prstGeom prst="rect">
            <a:avLst/>
          </a:prstGeom>
        </p:spPr>
      </p:pic>
    </p:spTree>
    <p:extLst>
      <p:ext uri="{BB962C8B-B14F-4D97-AF65-F5344CB8AC3E}">
        <p14:creationId xmlns:p14="http://schemas.microsoft.com/office/powerpoint/2010/main" val="428657268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73100" y="3140302"/>
            <a:ext cx="10415815" cy="646331"/>
          </a:xfrm>
          <a:prstGeom prst="rect">
            <a:avLst/>
          </a:prstGeom>
        </p:spPr>
        <p:txBody>
          <a:bodyPr wrap="square">
            <a:spAutoFit/>
          </a:bodyPr>
          <a:lstStyle/>
          <a:p>
            <a:pPr marL="342900" indent="-342900" fontAlgn="base">
              <a:buFont typeface="Arial" panose="020B0604020202020204" pitchFamily="34" charset="0"/>
              <a:buChar char="•"/>
            </a:pPr>
            <a:r>
              <a:rPr lang="en-US" dirty="0"/>
              <a:t>It can be difficult to interpret Excel workbooks that contain a lot of data. </a:t>
            </a:r>
            <a:r>
              <a:rPr lang="en-US" b="1" dirty="0"/>
              <a:t>Charts</a:t>
            </a:r>
            <a:r>
              <a:rPr lang="en-US" dirty="0"/>
              <a:t> allow you to illustrate your workbook data </a:t>
            </a:r>
            <a:r>
              <a:rPr lang="en-US" b="1" dirty="0"/>
              <a:t>graphically</a:t>
            </a:r>
            <a:r>
              <a:rPr lang="en-US" dirty="0"/>
              <a:t>, which makes it easy to visualize </a:t>
            </a:r>
            <a:r>
              <a:rPr lang="en-US" b="1" dirty="0"/>
              <a:t>comparisons</a:t>
            </a:r>
            <a:r>
              <a:rPr lang="en-US" dirty="0"/>
              <a:t> and </a:t>
            </a:r>
            <a:r>
              <a:rPr lang="en-US" b="1" dirty="0"/>
              <a:t>trends</a:t>
            </a:r>
            <a:r>
              <a:rPr lang="en-US" dirty="0"/>
              <a:t>.</a:t>
            </a:r>
          </a:p>
        </p:txBody>
      </p:sp>
    </p:spTree>
    <p:extLst>
      <p:ext uri="{BB962C8B-B14F-4D97-AF65-F5344CB8AC3E}">
        <p14:creationId xmlns:p14="http://schemas.microsoft.com/office/powerpoint/2010/main" val="204954882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34306" y="1427182"/>
            <a:ext cx="10415815" cy="646331"/>
          </a:xfrm>
          <a:prstGeom prst="rect">
            <a:avLst/>
          </a:prstGeom>
        </p:spPr>
        <p:txBody>
          <a:bodyPr wrap="square">
            <a:spAutoFit/>
          </a:bodyPr>
          <a:lstStyle/>
          <a:p>
            <a:pPr marL="342900" indent="-342900" fontAlgn="base">
              <a:buFont typeface="Arial" panose="020B0604020202020204" pitchFamily="34" charset="0"/>
              <a:buChar char="•"/>
            </a:pPr>
            <a:r>
              <a:rPr lang="en-US" dirty="0"/>
              <a:t>Excel has several different </a:t>
            </a:r>
            <a:r>
              <a:rPr lang="en-US" b="1" dirty="0"/>
              <a:t>types of charts</a:t>
            </a:r>
            <a:r>
              <a:rPr lang="en-US" dirty="0"/>
              <a:t>, allowing you to choose the one that best fits your data. In order to use charts effectively, you'll need to understand how different charts are used.</a:t>
            </a:r>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b="1" dirty="0">
                <a:latin typeface="Verdana" panose="020B0604030504040204" pitchFamily="34" charset="0"/>
                <a:ea typeface="Verdana" panose="020B0604030504040204" pitchFamily="34" charset="0"/>
              </a:rPr>
              <a:t>Understanding charts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550" y="2206005"/>
            <a:ext cx="7315200" cy="4114800"/>
          </a:xfrm>
          <a:prstGeom prst="rect">
            <a:avLst/>
          </a:prstGeom>
        </p:spPr>
      </p:pic>
    </p:spTree>
    <p:extLst>
      <p:ext uri="{BB962C8B-B14F-4D97-AF65-F5344CB8AC3E}">
        <p14:creationId xmlns:p14="http://schemas.microsoft.com/office/powerpoint/2010/main" val="267161970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Understanding charts</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600" y="1606931"/>
            <a:ext cx="7315200" cy="4114800"/>
          </a:xfrm>
          <a:prstGeom prst="rect">
            <a:avLst/>
          </a:prstGeom>
        </p:spPr>
      </p:pic>
    </p:spTree>
    <p:extLst>
      <p:ext uri="{BB962C8B-B14F-4D97-AF65-F5344CB8AC3E}">
        <p14:creationId xmlns:p14="http://schemas.microsoft.com/office/powerpoint/2010/main" val="170830995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Understanding charts</a:t>
            </a: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93" y="1606931"/>
            <a:ext cx="6711907" cy="3775448"/>
          </a:xfrm>
          <a:prstGeom prst="rect">
            <a:avLst/>
          </a:prstGeom>
        </p:spPr>
      </p:pic>
    </p:spTree>
    <p:extLst>
      <p:ext uri="{BB962C8B-B14F-4D97-AF65-F5344CB8AC3E}">
        <p14:creationId xmlns:p14="http://schemas.microsoft.com/office/powerpoint/2010/main" val="298920232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Understanding charts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8820" y="1563795"/>
            <a:ext cx="8054218" cy="4530498"/>
          </a:xfrm>
          <a:prstGeom prst="rect">
            <a:avLst/>
          </a:prstGeom>
        </p:spPr>
      </p:pic>
    </p:spTree>
    <p:extLst>
      <p:ext uri="{BB962C8B-B14F-4D97-AF65-F5344CB8AC3E}">
        <p14:creationId xmlns:p14="http://schemas.microsoft.com/office/powerpoint/2010/main" val="38420530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Understanding charts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737" y="1427182"/>
            <a:ext cx="8187401" cy="4605413"/>
          </a:xfrm>
          <a:prstGeom prst="rect">
            <a:avLst/>
          </a:prstGeom>
        </p:spPr>
      </p:pic>
    </p:spTree>
    <p:extLst>
      <p:ext uri="{BB962C8B-B14F-4D97-AF65-F5344CB8AC3E}">
        <p14:creationId xmlns:p14="http://schemas.microsoft.com/office/powerpoint/2010/main" val="408253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766079"/>
            <a:ext cx="11064208" cy="3416320"/>
          </a:xfrm>
          <a:prstGeom prst="rect">
            <a:avLst/>
          </a:prstGeom>
          <a:noFill/>
        </p:spPr>
        <p:txBody>
          <a:bodyPr wrap="square" rtlCol="0">
            <a:spAutoFit/>
          </a:bodyPr>
          <a:lstStyle/>
          <a:p>
            <a:pPr marL="285750" indent="-285750">
              <a:buFont typeface="Wingdings" panose="05000000000000000000" pitchFamily="2" charset="2"/>
              <a:buChar char="v"/>
            </a:pPr>
            <a:r>
              <a:rPr lang="en-US" dirty="0"/>
              <a:t>Once all of your data is connected and can ‘talk to each other,’ one of the next key business intelligence concepts is to make use of that data.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This </a:t>
            </a:r>
            <a:r>
              <a:rPr lang="en-US" dirty="0"/>
              <a:t>involves accessing the </a:t>
            </a:r>
            <a:r>
              <a:rPr lang="en-US" dirty="0" smtClean="0"/>
              <a:t>data</a:t>
            </a:r>
            <a:r>
              <a:rPr lang="en-US" dirty="0"/>
              <a:t>, analyzing it for important trends, and presenting it in a way that is immediately understandable</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These steps can often blend together, especially if you use interactive dashboards that let you zoom in and out of your data according to your business need.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Data </a:t>
            </a:r>
            <a:r>
              <a:rPr lang="en-US" dirty="0"/>
              <a:t>presentation has also come a long way since the Excel days.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Now </a:t>
            </a:r>
            <a:r>
              <a:rPr lang="en-US" dirty="0"/>
              <a:t>there are beautiful, intuitive dashboard examples that can give you the information you need at a glance.</a:t>
            </a:r>
          </a:p>
        </p:txBody>
      </p:sp>
      <p:sp>
        <p:nvSpPr>
          <p:cNvPr id="4" name="TextBox 3"/>
          <p:cNvSpPr txBox="1"/>
          <p:nvPr/>
        </p:nvSpPr>
        <p:spPr>
          <a:xfrm>
            <a:off x="634306" y="839456"/>
            <a:ext cx="6884094"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Verdana" panose="020B0604030504040204" pitchFamily="34" charset="0"/>
                <a:ea typeface="Verdana" panose="020B0604030504040204" pitchFamily="34" charset="0"/>
              </a:rPr>
              <a:t>Data access, analytics, and presentation</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4184122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Understanding charts</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048" y="1427182"/>
            <a:ext cx="7854361" cy="4418078"/>
          </a:xfrm>
          <a:prstGeom prst="rect">
            <a:avLst/>
          </a:prstGeom>
        </p:spPr>
      </p:pic>
    </p:spTree>
    <p:extLst>
      <p:ext uri="{BB962C8B-B14F-4D97-AF65-F5344CB8AC3E}">
        <p14:creationId xmlns:p14="http://schemas.microsoft.com/office/powerpoint/2010/main" val="54508633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Understanding charts</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266" y="1427182"/>
            <a:ext cx="7968343" cy="4482193"/>
          </a:xfrm>
          <a:prstGeom prst="rect">
            <a:avLst/>
          </a:prstGeom>
        </p:spPr>
      </p:pic>
    </p:spTree>
    <p:extLst>
      <p:ext uri="{BB962C8B-B14F-4D97-AF65-F5344CB8AC3E}">
        <p14:creationId xmlns:p14="http://schemas.microsoft.com/office/powerpoint/2010/main" val="324466905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Understanding charts</a:t>
            </a:r>
          </a:p>
        </p:txBody>
      </p:sp>
      <p:sp>
        <p:nvSpPr>
          <p:cNvPr id="7" name="Rectangle 6"/>
          <p:cNvSpPr/>
          <p:nvPr/>
        </p:nvSpPr>
        <p:spPr>
          <a:xfrm>
            <a:off x="672753" y="1380959"/>
            <a:ext cx="8534400" cy="646331"/>
          </a:xfrm>
          <a:prstGeom prst="rect">
            <a:avLst/>
          </a:prstGeom>
        </p:spPr>
        <p:txBody>
          <a:bodyPr wrap="square">
            <a:spAutoFit/>
          </a:bodyPr>
          <a:lstStyle/>
          <a:p>
            <a:r>
              <a:rPr lang="en-US" dirty="0"/>
              <a:t>In addition to chart types, you'll need to understand how to read a chart. Charts contain several different elements, or parts, that can help you interpret the data.</a:t>
            </a:r>
          </a:p>
        </p:txBody>
      </p:sp>
      <p:pic>
        <p:nvPicPr>
          <p:cNvPr id="9" name="Picture 8"/>
          <p:cNvPicPr>
            <a:picLocks noChangeAspect="1"/>
          </p:cNvPicPr>
          <p:nvPr/>
        </p:nvPicPr>
        <p:blipFill>
          <a:blip r:embed="rId3"/>
          <a:stretch>
            <a:fillRect/>
          </a:stretch>
        </p:blipFill>
        <p:spPr>
          <a:xfrm>
            <a:off x="825500" y="2064131"/>
            <a:ext cx="10277475" cy="4185904"/>
          </a:xfrm>
          <a:prstGeom prst="rect">
            <a:avLst/>
          </a:prstGeom>
        </p:spPr>
      </p:pic>
    </p:spTree>
    <p:extLst>
      <p:ext uri="{BB962C8B-B14F-4D97-AF65-F5344CB8AC3E}">
        <p14:creationId xmlns:p14="http://schemas.microsoft.com/office/powerpoint/2010/main" val="66727784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insert a chart:</a:t>
            </a:r>
          </a:p>
        </p:txBody>
      </p:sp>
      <p:pic>
        <p:nvPicPr>
          <p:cNvPr id="12" name="Picture 11"/>
          <p:cNvPicPr>
            <a:picLocks noChangeAspect="1"/>
          </p:cNvPicPr>
          <p:nvPr/>
        </p:nvPicPr>
        <p:blipFill>
          <a:blip r:embed="rId3"/>
          <a:stretch>
            <a:fillRect/>
          </a:stretch>
        </p:blipFill>
        <p:spPr>
          <a:xfrm>
            <a:off x="460375" y="1427182"/>
            <a:ext cx="10798000" cy="2766106"/>
          </a:xfrm>
          <a:prstGeom prst="rect">
            <a:avLst/>
          </a:prstGeom>
        </p:spPr>
      </p:pic>
      <p:sp>
        <p:nvSpPr>
          <p:cNvPr id="17" name="Rectangle 16"/>
          <p:cNvSpPr/>
          <p:nvPr/>
        </p:nvSpPr>
        <p:spPr>
          <a:xfrm>
            <a:off x="460375" y="4533330"/>
            <a:ext cx="10798000" cy="646331"/>
          </a:xfrm>
          <a:prstGeom prst="rect">
            <a:avLst/>
          </a:prstGeom>
        </p:spPr>
        <p:txBody>
          <a:bodyPr wrap="square">
            <a:spAutoFit/>
          </a:bodyPr>
          <a:lstStyle/>
          <a:p>
            <a:r>
              <a:rPr lang="en-US" dirty="0"/>
              <a:t>Select the cells you want to chart, including the column titles and row labels. These cells will be the source data for the chart. In our example, we'll select cells A1:F6.</a:t>
            </a:r>
          </a:p>
        </p:txBody>
      </p:sp>
    </p:spTree>
    <p:extLst>
      <p:ext uri="{BB962C8B-B14F-4D97-AF65-F5344CB8AC3E}">
        <p14:creationId xmlns:p14="http://schemas.microsoft.com/office/powerpoint/2010/main" val="10977867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insert a chart:</a:t>
            </a:r>
          </a:p>
        </p:txBody>
      </p:sp>
      <p:sp>
        <p:nvSpPr>
          <p:cNvPr id="17" name="Rectangle 16"/>
          <p:cNvSpPr/>
          <p:nvPr/>
        </p:nvSpPr>
        <p:spPr>
          <a:xfrm>
            <a:off x="460375" y="4533330"/>
            <a:ext cx="10798000" cy="369332"/>
          </a:xfrm>
          <a:prstGeom prst="rect">
            <a:avLst/>
          </a:prstGeom>
        </p:spPr>
        <p:txBody>
          <a:bodyPr wrap="square">
            <a:spAutoFit/>
          </a:bodyPr>
          <a:lstStyle/>
          <a:p>
            <a:r>
              <a:rPr lang="en-US" dirty="0"/>
              <a:t>From the </a:t>
            </a:r>
            <a:r>
              <a:rPr lang="en-US" b="1" dirty="0"/>
              <a:t>Insert</a:t>
            </a:r>
            <a:r>
              <a:rPr lang="en-US" dirty="0"/>
              <a:t> tab, click the desired </a:t>
            </a:r>
            <a:r>
              <a:rPr lang="en-US" b="1" dirty="0"/>
              <a:t>Chart</a:t>
            </a:r>
            <a:r>
              <a:rPr lang="en-US" dirty="0"/>
              <a:t> command. In our example, we'll select </a:t>
            </a:r>
            <a:r>
              <a:rPr lang="en-US" b="1" dirty="0"/>
              <a:t>Column</a:t>
            </a:r>
            <a:r>
              <a:rPr lang="en-US" dirty="0"/>
              <a:t>.</a:t>
            </a:r>
          </a:p>
        </p:txBody>
      </p:sp>
      <p:pic>
        <p:nvPicPr>
          <p:cNvPr id="7" name="Picture 6"/>
          <p:cNvPicPr>
            <a:picLocks noChangeAspect="1"/>
          </p:cNvPicPr>
          <p:nvPr/>
        </p:nvPicPr>
        <p:blipFill>
          <a:blip r:embed="rId3"/>
          <a:stretch>
            <a:fillRect/>
          </a:stretch>
        </p:blipFill>
        <p:spPr>
          <a:xfrm>
            <a:off x="1449300" y="1574281"/>
            <a:ext cx="8820150" cy="2181225"/>
          </a:xfrm>
          <a:prstGeom prst="rect">
            <a:avLst/>
          </a:prstGeom>
        </p:spPr>
      </p:pic>
    </p:spTree>
    <p:extLst>
      <p:ext uri="{BB962C8B-B14F-4D97-AF65-F5344CB8AC3E}">
        <p14:creationId xmlns:p14="http://schemas.microsoft.com/office/powerpoint/2010/main" val="1067625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insert a chart:</a:t>
            </a:r>
          </a:p>
        </p:txBody>
      </p:sp>
      <p:sp>
        <p:nvSpPr>
          <p:cNvPr id="17" name="Rectangle 16"/>
          <p:cNvSpPr/>
          <p:nvPr/>
        </p:nvSpPr>
        <p:spPr>
          <a:xfrm>
            <a:off x="7750629" y="2907120"/>
            <a:ext cx="3507746" cy="646331"/>
          </a:xfrm>
          <a:prstGeom prst="rect">
            <a:avLst/>
          </a:prstGeom>
        </p:spPr>
        <p:txBody>
          <a:bodyPr wrap="square">
            <a:spAutoFit/>
          </a:bodyPr>
          <a:lstStyle/>
          <a:p>
            <a:r>
              <a:rPr lang="en-US" dirty="0"/>
              <a:t>Choose the desired </a:t>
            </a:r>
            <a:r>
              <a:rPr lang="en-US" b="1" dirty="0"/>
              <a:t>chart type</a:t>
            </a:r>
            <a:r>
              <a:rPr lang="en-US" dirty="0"/>
              <a:t> from the drop-down menu.</a:t>
            </a:r>
          </a:p>
        </p:txBody>
      </p:sp>
      <p:pic>
        <p:nvPicPr>
          <p:cNvPr id="9" name="Picture 8"/>
          <p:cNvPicPr>
            <a:picLocks noChangeAspect="1"/>
          </p:cNvPicPr>
          <p:nvPr/>
        </p:nvPicPr>
        <p:blipFill>
          <a:blip r:embed="rId3"/>
          <a:stretch>
            <a:fillRect/>
          </a:stretch>
        </p:blipFill>
        <p:spPr>
          <a:xfrm>
            <a:off x="673100" y="1241089"/>
            <a:ext cx="6038850" cy="5042170"/>
          </a:xfrm>
          <a:prstGeom prst="rect">
            <a:avLst/>
          </a:prstGeom>
        </p:spPr>
      </p:pic>
    </p:spTree>
    <p:extLst>
      <p:ext uri="{BB962C8B-B14F-4D97-AF65-F5344CB8AC3E}">
        <p14:creationId xmlns:p14="http://schemas.microsoft.com/office/powerpoint/2010/main" val="296254509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insert a chart:</a:t>
            </a:r>
          </a:p>
        </p:txBody>
      </p:sp>
      <p:sp>
        <p:nvSpPr>
          <p:cNvPr id="17" name="Rectangle 16"/>
          <p:cNvSpPr/>
          <p:nvPr/>
        </p:nvSpPr>
        <p:spPr>
          <a:xfrm>
            <a:off x="9651999" y="2907120"/>
            <a:ext cx="1606375" cy="1200329"/>
          </a:xfrm>
          <a:prstGeom prst="rect">
            <a:avLst/>
          </a:prstGeom>
        </p:spPr>
        <p:txBody>
          <a:bodyPr wrap="square">
            <a:spAutoFit/>
          </a:bodyPr>
          <a:lstStyle/>
          <a:p>
            <a:r>
              <a:rPr lang="en-US" dirty="0"/>
              <a:t>The Selected chart will be inserted into the worksheet.</a:t>
            </a:r>
          </a:p>
        </p:txBody>
      </p:sp>
      <p:pic>
        <p:nvPicPr>
          <p:cNvPr id="7" name="Picture 6"/>
          <p:cNvPicPr>
            <a:picLocks noChangeAspect="1"/>
          </p:cNvPicPr>
          <p:nvPr/>
        </p:nvPicPr>
        <p:blipFill>
          <a:blip r:embed="rId3"/>
          <a:stretch>
            <a:fillRect/>
          </a:stretch>
        </p:blipFill>
        <p:spPr>
          <a:xfrm>
            <a:off x="634306" y="1427182"/>
            <a:ext cx="8593091" cy="4625275"/>
          </a:xfrm>
          <a:prstGeom prst="rect">
            <a:avLst/>
          </a:prstGeom>
        </p:spPr>
      </p:pic>
    </p:spTree>
    <p:extLst>
      <p:ext uri="{BB962C8B-B14F-4D97-AF65-F5344CB8AC3E}">
        <p14:creationId xmlns:p14="http://schemas.microsoft.com/office/powerpoint/2010/main" val="276565389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Chart and layout style</a:t>
            </a:r>
          </a:p>
        </p:txBody>
      </p:sp>
      <p:sp>
        <p:nvSpPr>
          <p:cNvPr id="17" name="Rectangle 16"/>
          <p:cNvSpPr/>
          <p:nvPr/>
        </p:nvSpPr>
        <p:spPr>
          <a:xfrm>
            <a:off x="6371770" y="1164552"/>
            <a:ext cx="5525233" cy="3139321"/>
          </a:xfrm>
          <a:prstGeom prst="rect">
            <a:avLst/>
          </a:prstGeom>
        </p:spPr>
        <p:txBody>
          <a:bodyPr wrap="square">
            <a:spAutoFit/>
          </a:bodyPr>
          <a:lstStyle/>
          <a:p>
            <a:pPr fontAlgn="base"/>
            <a:r>
              <a:rPr lang="en-US" dirty="0"/>
              <a:t>After inserting a chart, there are several things you may want to change about the way your data is displayed. It's easy to edit a chart's</a:t>
            </a:r>
            <a:r>
              <a:rPr lang="en-US" b="1" dirty="0"/>
              <a:t> layout</a:t>
            </a:r>
            <a:r>
              <a:rPr lang="en-US" dirty="0"/>
              <a:t> and </a:t>
            </a:r>
            <a:r>
              <a:rPr lang="en-US" b="1" dirty="0"/>
              <a:t>style</a:t>
            </a:r>
            <a:r>
              <a:rPr lang="en-US" dirty="0"/>
              <a:t> from the </a:t>
            </a:r>
            <a:r>
              <a:rPr lang="en-US" b="1" dirty="0"/>
              <a:t>Design</a:t>
            </a:r>
            <a:r>
              <a:rPr lang="en-US" dirty="0"/>
              <a:t> tab</a:t>
            </a:r>
            <a:r>
              <a:rPr lang="en-US" dirty="0" smtClean="0"/>
              <a:t>.</a:t>
            </a:r>
          </a:p>
          <a:p>
            <a:pPr fontAlgn="base"/>
            <a:endParaRPr lang="en-US" dirty="0"/>
          </a:p>
          <a:p>
            <a:pPr fontAlgn="base"/>
            <a:endParaRPr lang="en-US" dirty="0"/>
          </a:p>
          <a:p>
            <a:pPr fontAlgn="base"/>
            <a:r>
              <a:rPr lang="en-US" dirty="0"/>
              <a:t>Excel allows you to add </a:t>
            </a:r>
            <a:r>
              <a:rPr lang="en-US" b="1" dirty="0"/>
              <a:t>chart elements</a:t>
            </a:r>
            <a:r>
              <a:rPr lang="en-US" dirty="0"/>
              <a:t>—such as </a:t>
            </a:r>
            <a:r>
              <a:rPr lang="en-US" b="1" dirty="0"/>
              <a:t>chart titles</a:t>
            </a:r>
            <a:r>
              <a:rPr lang="en-US" dirty="0"/>
              <a:t>, </a:t>
            </a:r>
            <a:r>
              <a:rPr lang="en-US" b="1" dirty="0"/>
              <a:t>legends</a:t>
            </a:r>
            <a:r>
              <a:rPr lang="en-US" dirty="0"/>
              <a:t>, and </a:t>
            </a:r>
            <a:r>
              <a:rPr lang="en-US" b="1" dirty="0"/>
              <a:t>data labels</a:t>
            </a:r>
            <a:r>
              <a:rPr lang="en-US" dirty="0"/>
              <a:t>—to make your chart easier to read. To add a chart element, click the </a:t>
            </a:r>
            <a:r>
              <a:rPr lang="en-US" b="1" dirty="0"/>
              <a:t>Add Chart Element</a:t>
            </a:r>
            <a:r>
              <a:rPr lang="en-US" dirty="0"/>
              <a:t> command on the </a:t>
            </a:r>
            <a:r>
              <a:rPr lang="en-US" b="1" dirty="0"/>
              <a:t>Design</a:t>
            </a:r>
            <a:r>
              <a:rPr lang="en-US" dirty="0"/>
              <a:t> tab, then choose the </a:t>
            </a:r>
            <a:r>
              <a:rPr lang="en-US" b="1" dirty="0"/>
              <a:t>desired element</a:t>
            </a:r>
            <a:r>
              <a:rPr lang="en-US" dirty="0"/>
              <a:t> from the drop-down menu.</a:t>
            </a:r>
          </a:p>
        </p:txBody>
      </p:sp>
      <p:pic>
        <p:nvPicPr>
          <p:cNvPr id="9" name="Picture 8"/>
          <p:cNvPicPr>
            <a:picLocks noChangeAspect="1"/>
          </p:cNvPicPr>
          <p:nvPr/>
        </p:nvPicPr>
        <p:blipFill>
          <a:blip r:embed="rId3"/>
          <a:stretch>
            <a:fillRect/>
          </a:stretch>
        </p:blipFill>
        <p:spPr>
          <a:xfrm>
            <a:off x="1453242" y="1411395"/>
            <a:ext cx="4138386" cy="4839460"/>
          </a:xfrm>
          <a:prstGeom prst="rect">
            <a:avLst/>
          </a:prstGeom>
        </p:spPr>
      </p:pic>
    </p:spTree>
    <p:extLst>
      <p:ext uri="{BB962C8B-B14F-4D97-AF65-F5344CB8AC3E}">
        <p14:creationId xmlns:p14="http://schemas.microsoft.com/office/powerpoint/2010/main" val="81460968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Chart and layout style</a:t>
            </a:r>
          </a:p>
        </p:txBody>
      </p:sp>
      <p:sp>
        <p:nvSpPr>
          <p:cNvPr id="17" name="Rectangle 16"/>
          <p:cNvSpPr/>
          <p:nvPr/>
        </p:nvSpPr>
        <p:spPr>
          <a:xfrm>
            <a:off x="9245600" y="2646632"/>
            <a:ext cx="2651403" cy="1754326"/>
          </a:xfrm>
          <a:prstGeom prst="rect">
            <a:avLst/>
          </a:prstGeom>
        </p:spPr>
        <p:txBody>
          <a:bodyPr wrap="square">
            <a:spAutoFit/>
          </a:bodyPr>
          <a:lstStyle/>
          <a:p>
            <a:pPr fontAlgn="base"/>
            <a:r>
              <a:rPr lang="en-US" dirty="0"/>
              <a:t>To </a:t>
            </a:r>
            <a:r>
              <a:rPr lang="en-US" b="1" dirty="0"/>
              <a:t>edit</a:t>
            </a:r>
            <a:r>
              <a:rPr lang="en-US" dirty="0"/>
              <a:t> a chart element, like a </a:t>
            </a:r>
            <a:r>
              <a:rPr lang="en-US" b="1" dirty="0"/>
              <a:t>chart title</a:t>
            </a:r>
            <a:r>
              <a:rPr lang="en-US" dirty="0"/>
              <a:t>, simply double-click the </a:t>
            </a:r>
            <a:r>
              <a:rPr lang="en-US" b="1" dirty="0"/>
              <a:t>placeholder</a:t>
            </a:r>
            <a:r>
              <a:rPr lang="en-US" dirty="0"/>
              <a:t> and begin typing.</a:t>
            </a:r>
            <a:br>
              <a:rPr lang="en-US" dirty="0"/>
            </a:br>
            <a:endParaRPr lang="en-US" dirty="0"/>
          </a:p>
        </p:txBody>
      </p:sp>
      <p:pic>
        <p:nvPicPr>
          <p:cNvPr id="7" name="Picture 6"/>
          <p:cNvPicPr>
            <a:picLocks noChangeAspect="1"/>
          </p:cNvPicPr>
          <p:nvPr/>
        </p:nvPicPr>
        <p:blipFill>
          <a:blip r:embed="rId3"/>
          <a:stretch>
            <a:fillRect/>
          </a:stretch>
        </p:blipFill>
        <p:spPr>
          <a:xfrm>
            <a:off x="673099" y="1345226"/>
            <a:ext cx="8347379" cy="4649173"/>
          </a:xfrm>
          <a:prstGeom prst="rect">
            <a:avLst/>
          </a:prstGeom>
        </p:spPr>
      </p:pic>
    </p:spTree>
    <p:extLst>
      <p:ext uri="{BB962C8B-B14F-4D97-AF65-F5344CB8AC3E}">
        <p14:creationId xmlns:p14="http://schemas.microsoft.com/office/powerpoint/2010/main" val="9650265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Chart and layout style</a:t>
            </a:r>
          </a:p>
        </p:txBody>
      </p:sp>
      <p:sp>
        <p:nvSpPr>
          <p:cNvPr id="17" name="Rectangle 16"/>
          <p:cNvSpPr/>
          <p:nvPr/>
        </p:nvSpPr>
        <p:spPr>
          <a:xfrm>
            <a:off x="7271657" y="2127376"/>
            <a:ext cx="2651403" cy="2862322"/>
          </a:xfrm>
          <a:prstGeom prst="rect">
            <a:avLst/>
          </a:prstGeom>
        </p:spPr>
        <p:txBody>
          <a:bodyPr wrap="square">
            <a:spAutoFit/>
          </a:bodyPr>
          <a:lstStyle/>
          <a:p>
            <a:pPr fontAlgn="base"/>
            <a:r>
              <a:rPr lang="en-US" dirty="0"/>
              <a:t>If you don't want to add chart elements individually, you can use one of Excel's predefined layouts. Simply click the </a:t>
            </a:r>
            <a:r>
              <a:rPr lang="en-US" b="1" dirty="0"/>
              <a:t>Quick Layout</a:t>
            </a:r>
            <a:r>
              <a:rPr lang="en-US" dirty="0"/>
              <a:t> command, then choose the </a:t>
            </a:r>
            <a:r>
              <a:rPr lang="en-US" b="1" dirty="0"/>
              <a:t>desired layout</a:t>
            </a:r>
            <a:r>
              <a:rPr lang="en-US" dirty="0"/>
              <a:t> from the drop-down menu.</a:t>
            </a:r>
          </a:p>
        </p:txBody>
      </p:sp>
      <p:pic>
        <p:nvPicPr>
          <p:cNvPr id="9" name="Picture 8"/>
          <p:cNvPicPr>
            <a:picLocks noChangeAspect="1"/>
          </p:cNvPicPr>
          <p:nvPr/>
        </p:nvPicPr>
        <p:blipFill>
          <a:blip r:embed="rId3"/>
          <a:stretch>
            <a:fillRect/>
          </a:stretch>
        </p:blipFill>
        <p:spPr>
          <a:xfrm>
            <a:off x="673100" y="1345128"/>
            <a:ext cx="4924425" cy="4794415"/>
          </a:xfrm>
          <a:prstGeom prst="rect">
            <a:avLst/>
          </a:prstGeom>
        </p:spPr>
      </p:pic>
    </p:spTree>
    <p:extLst>
      <p:ext uri="{BB962C8B-B14F-4D97-AF65-F5344CB8AC3E}">
        <p14:creationId xmlns:p14="http://schemas.microsoft.com/office/powerpoint/2010/main" val="18226184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766079"/>
            <a:ext cx="11064208" cy="3693319"/>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Building </a:t>
            </a:r>
            <a:r>
              <a:rPr lang="en-US" dirty="0"/>
              <a:t>on our previous point, the fourth and perhaps most pivotal component of an interactive dashboard is the ability to continuously track, monitor, and report your data.</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By having access to a flexible, customizable, data-driven </a:t>
            </a:r>
            <a:r>
              <a:rPr lang="en-US" dirty="0" smtClean="0"/>
              <a:t>dashboard</a:t>
            </a:r>
            <a:r>
              <a:rPr lang="en-US" dirty="0"/>
              <a:t>, you can to set targets, identify patterns, spot trends, and uncover insights that foster growth and improvement.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Though </a:t>
            </a:r>
            <a:r>
              <a:rPr lang="en-US" dirty="0"/>
              <a:t>initiative functionality and seamless data visualization, it’s also possible to share your discoveries with others within the organization in a way that's inclusive as well as digestible.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Moreover, today’s BI-based dashboard reporting is portable, meaning that it’s possible to log in, analyze data, and share information wherever you may be in the world, 24/7, on a multitude of devices.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It’s clear that these 4 concepts of business intelligence are a recipe for data-driven success. </a:t>
            </a:r>
            <a:r>
              <a:rPr lang="en-US" dirty="0" smtClean="0"/>
              <a:t> </a:t>
            </a:r>
            <a:endParaRPr lang="en-US" dirty="0"/>
          </a:p>
        </p:txBody>
      </p:sp>
      <p:sp>
        <p:nvSpPr>
          <p:cNvPr id="4" name="TextBox 3"/>
          <p:cNvSpPr txBox="1"/>
          <p:nvPr/>
        </p:nvSpPr>
        <p:spPr>
          <a:xfrm>
            <a:off x="634306" y="839456"/>
            <a:ext cx="6884094"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Verdana" panose="020B0604030504040204" pitchFamily="34" charset="0"/>
                <a:ea typeface="Verdana" panose="020B0604030504040204" pitchFamily="34" charset="0"/>
              </a:rPr>
              <a:t>Data dashboarding and reporting</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2129203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Chart and layout style</a:t>
            </a:r>
          </a:p>
        </p:txBody>
      </p:sp>
      <p:sp>
        <p:nvSpPr>
          <p:cNvPr id="17" name="Rectangle 16"/>
          <p:cNvSpPr/>
          <p:nvPr/>
        </p:nvSpPr>
        <p:spPr>
          <a:xfrm>
            <a:off x="1250270" y="5143641"/>
            <a:ext cx="9402360" cy="923330"/>
          </a:xfrm>
          <a:prstGeom prst="rect">
            <a:avLst/>
          </a:prstGeom>
        </p:spPr>
        <p:txBody>
          <a:bodyPr wrap="square">
            <a:spAutoFit/>
          </a:bodyPr>
          <a:lstStyle/>
          <a:p>
            <a:pPr fontAlgn="base"/>
            <a:r>
              <a:rPr lang="en-US" dirty="0"/>
              <a:t>Excel also includes several chart styles, which allow you to quickly modify the look and feel of your chart. To change the chart style, select the desired style from the Chart styles group. You can also click the drop-down arrow on the right to see more styles.</a:t>
            </a:r>
          </a:p>
        </p:txBody>
      </p:sp>
      <p:pic>
        <p:nvPicPr>
          <p:cNvPr id="7" name="Picture 6"/>
          <p:cNvPicPr>
            <a:picLocks noChangeAspect="1"/>
          </p:cNvPicPr>
          <p:nvPr/>
        </p:nvPicPr>
        <p:blipFill>
          <a:blip r:embed="rId3"/>
          <a:stretch>
            <a:fillRect/>
          </a:stretch>
        </p:blipFill>
        <p:spPr>
          <a:xfrm>
            <a:off x="673100" y="1534426"/>
            <a:ext cx="9995126" cy="2856017"/>
          </a:xfrm>
          <a:prstGeom prst="rect">
            <a:avLst/>
          </a:prstGeom>
        </p:spPr>
      </p:pic>
    </p:spTree>
    <p:extLst>
      <p:ext uri="{BB962C8B-B14F-4D97-AF65-F5344CB8AC3E}">
        <p14:creationId xmlns:p14="http://schemas.microsoft.com/office/powerpoint/2010/main" val="223830309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t>
            </a:r>
            <a:r>
              <a:rPr lang="en-US" sz="4400" dirty="0">
                <a:latin typeface="Verdana" panose="020B0604030504040204" pitchFamily="34" charset="0"/>
                <a:ea typeface="Verdana" panose="020B0604030504040204" pitchFamily="34" charset="0"/>
              </a:rPr>
              <a:t>C</a:t>
            </a:r>
            <a:r>
              <a:rPr lang="en-US" sz="4400" dirty="0" smtClean="0">
                <a:latin typeface="Verdana" panose="020B0604030504040204" pitchFamily="34" charset="0"/>
                <a:ea typeface="Verdana" panose="020B0604030504040204" pitchFamily="34" charset="0"/>
              </a:rPr>
              <a:t>HARTS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Chart and layout style</a:t>
            </a:r>
          </a:p>
        </p:txBody>
      </p:sp>
      <p:sp>
        <p:nvSpPr>
          <p:cNvPr id="17" name="Rectangle 16"/>
          <p:cNvSpPr/>
          <p:nvPr/>
        </p:nvSpPr>
        <p:spPr>
          <a:xfrm>
            <a:off x="8636428" y="1924088"/>
            <a:ext cx="2844372" cy="1754326"/>
          </a:xfrm>
          <a:prstGeom prst="rect">
            <a:avLst/>
          </a:prstGeom>
        </p:spPr>
        <p:txBody>
          <a:bodyPr wrap="square">
            <a:spAutoFit/>
          </a:bodyPr>
          <a:lstStyle/>
          <a:p>
            <a:pPr fontAlgn="base"/>
            <a:r>
              <a:rPr lang="en-US" dirty="0"/>
              <a:t>You can also use the chart formatting shortcut buttons to quickly add chart elements, change the chart style, and filter the chart data.</a:t>
            </a:r>
          </a:p>
        </p:txBody>
      </p:sp>
      <p:pic>
        <p:nvPicPr>
          <p:cNvPr id="9" name="Picture 8"/>
          <p:cNvPicPr>
            <a:picLocks noChangeAspect="1"/>
          </p:cNvPicPr>
          <p:nvPr/>
        </p:nvPicPr>
        <p:blipFill>
          <a:blip r:embed="rId3"/>
          <a:stretch>
            <a:fillRect/>
          </a:stretch>
        </p:blipFill>
        <p:spPr>
          <a:xfrm>
            <a:off x="634306" y="1394916"/>
            <a:ext cx="7353047" cy="3943607"/>
          </a:xfrm>
          <a:prstGeom prst="rect">
            <a:avLst/>
          </a:prstGeom>
        </p:spPr>
      </p:pic>
    </p:spTree>
    <p:extLst>
      <p:ext uri="{BB962C8B-B14F-4D97-AF65-F5344CB8AC3E}">
        <p14:creationId xmlns:p14="http://schemas.microsoft.com/office/powerpoint/2010/main" val="24118360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673100" y="3001803"/>
            <a:ext cx="10502900" cy="923330"/>
          </a:xfrm>
          <a:prstGeom prst="rect">
            <a:avLst/>
          </a:prstGeom>
        </p:spPr>
        <p:txBody>
          <a:bodyPr wrap="square">
            <a:spAutoFit/>
          </a:bodyPr>
          <a:lstStyle/>
          <a:p>
            <a:pPr fontAlgn="base"/>
            <a:r>
              <a:rPr lang="en-US" dirty="0"/>
              <a:t>When you have a lot of data, it can sometimes be difficult to analyze all of the information in your worksheet. </a:t>
            </a:r>
            <a:r>
              <a:rPr lang="en-US" b="1" dirty="0"/>
              <a:t>PivotTables</a:t>
            </a:r>
            <a:r>
              <a:rPr lang="en-US" dirty="0"/>
              <a:t> can help make your worksheets more manageable by </a:t>
            </a:r>
            <a:r>
              <a:rPr lang="en-US" b="1" dirty="0"/>
              <a:t>summarizing</a:t>
            </a:r>
            <a:r>
              <a:rPr lang="en-US" dirty="0"/>
              <a:t> your data and allowing you to </a:t>
            </a:r>
            <a:r>
              <a:rPr lang="en-US" b="1" dirty="0"/>
              <a:t>manipulate</a:t>
            </a:r>
            <a:r>
              <a:rPr lang="en-US" dirty="0"/>
              <a:t> it in different ways.</a:t>
            </a:r>
          </a:p>
        </p:txBody>
      </p:sp>
    </p:spTree>
    <p:extLst>
      <p:ext uri="{BB962C8B-B14F-4D97-AF65-F5344CB8AC3E}">
        <p14:creationId xmlns:p14="http://schemas.microsoft.com/office/powerpoint/2010/main" val="24054448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a:latin typeface="Verdana" panose="020B0604030504040204" pitchFamily="34" charset="0"/>
                <a:ea typeface="Verdana" panose="020B0604030504040204" pitchFamily="34" charset="0"/>
              </a:rPr>
              <a:t>Using PivotTables to answer questions</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8200571" y="1699716"/>
            <a:ext cx="3555999" cy="4247317"/>
          </a:xfrm>
          <a:prstGeom prst="rect">
            <a:avLst/>
          </a:prstGeom>
        </p:spPr>
        <p:txBody>
          <a:bodyPr wrap="square">
            <a:spAutoFit/>
          </a:bodyPr>
          <a:lstStyle/>
          <a:p>
            <a:pPr fontAlgn="base"/>
            <a:r>
              <a:rPr lang="en-US" dirty="0"/>
              <a:t>Consider the example below. Let's say we wanted to answer the question </a:t>
            </a:r>
            <a:r>
              <a:rPr lang="en-US" b="1" dirty="0"/>
              <a:t>What is the amount sold by each salesperson? </a:t>
            </a:r>
            <a:r>
              <a:rPr lang="en-US" dirty="0"/>
              <a:t>Answering it could be time consuming and difficult; each salesperson appears on multiple rows, and we would need to total all of their different orders individually. We could use the </a:t>
            </a:r>
            <a:r>
              <a:rPr lang="en-US" b="1" dirty="0"/>
              <a:t>Subtotal</a:t>
            </a:r>
            <a:r>
              <a:rPr lang="en-US" dirty="0"/>
              <a:t> command to help find the total for each salesperson, but we would still have a lot of data to work with.</a:t>
            </a:r>
          </a:p>
          <a:p>
            <a:r>
              <a:rPr lang="en-US" dirty="0"/>
              <a:t/>
            </a:r>
            <a:br>
              <a:rPr lang="en-US" dirty="0"/>
            </a:br>
            <a:endParaRPr lang="en-US" dirty="0"/>
          </a:p>
        </p:txBody>
      </p:sp>
      <p:pic>
        <p:nvPicPr>
          <p:cNvPr id="7" name="Picture 6"/>
          <p:cNvPicPr>
            <a:picLocks noChangeAspect="1"/>
          </p:cNvPicPr>
          <p:nvPr/>
        </p:nvPicPr>
        <p:blipFill>
          <a:blip r:embed="rId3"/>
          <a:stretch>
            <a:fillRect/>
          </a:stretch>
        </p:blipFill>
        <p:spPr>
          <a:xfrm>
            <a:off x="673099" y="1699716"/>
            <a:ext cx="7265305" cy="4105998"/>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7759855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a:latin typeface="Verdana" panose="020B0604030504040204" pitchFamily="34" charset="0"/>
                <a:ea typeface="Verdana" panose="020B0604030504040204" pitchFamily="34" charset="0"/>
              </a:rPr>
              <a:t>Using PivotTables to answer questions</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6894286" y="2982167"/>
            <a:ext cx="4702627" cy="2031325"/>
          </a:xfrm>
          <a:prstGeom prst="rect">
            <a:avLst/>
          </a:prstGeom>
        </p:spPr>
        <p:txBody>
          <a:bodyPr wrap="square">
            <a:spAutoFit/>
          </a:bodyPr>
          <a:lstStyle/>
          <a:p>
            <a:pPr fontAlgn="base"/>
            <a:r>
              <a:rPr lang="en-US" dirty="0"/>
              <a:t>Fortunately, a PivotTable can instantly </a:t>
            </a:r>
            <a:r>
              <a:rPr lang="en-US" b="1" dirty="0"/>
              <a:t>calculate</a:t>
            </a:r>
            <a:r>
              <a:rPr lang="en-US" dirty="0"/>
              <a:t> and </a:t>
            </a:r>
            <a:r>
              <a:rPr lang="en-US" b="1" dirty="0"/>
              <a:t>summarize</a:t>
            </a:r>
            <a:r>
              <a:rPr lang="en-US" dirty="0"/>
              <a:t> the data in a way that will make it much easier to read. When we're done, the PivotTable will look something like this:</a:t>
            </a:r>
          </a:p>
          <a:p>
            <a:r>
              <a:rPr lang="en-US" dirty="0"/>
              <a:t/>
            </a:r>
            <a:br>
              <a:rPr lang="en-US" dirty="0"/>
            </a:br>
            <a:endParaRPr lang="en-US" dirty="0"/>
          </a:p>
        </p:txBody>
      </p:sp>
      <p:pic>
        <p:nvPicPr>
          <p:cNvPr id="9" name="Picture 8"/>
          <p:cNvPicPr>
            <a:picLocks noChangeAspect="1"/>
          </p:cNvPicPr>
          <p:nvPr/>
        </p:nvPicPr>
        <p:blipFill>
          <a:blip r:embed="rId3"/>
          <a:stretch>
            <a:fillRect/>
          </a:stretch>
        </p:blipFill>
        <p:spPr>
          <a:xfrm>
            <a:off x="673100" y="1959784"/>
            <a:ext cx="5311094" cy="3503737"/>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0494215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a:latin typeface="Verdana" panose="020B0604030504040204" pitchFamily="34" charset="0"/>
                <a:ea typeface="Verdana" panose="020B0604030504040204" pitchFamily="34" charset="0"/>
              </a:rPr>
              <a:t>Using PivotTables to answer questions</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6894286" y="2982167"/>
            <a:ext cx="4702627" cy="2308324"/>
          </a:xfrm>
          <a:prstGeom prst="rect">
            <a:avLst/>
          </a:prstGeom>
        </p:spPr>
        <p:txBody>
          <a:bodyPr wrap="square">
            <a:spAutoFit/>
          </a:bodyPr>
          <a:lstStyle/>
          <a:p>
            <a:pPr fontAlgn="base"/>
            <a:r>
              <a:rPr lang="en-US" dirty="0"/>
              <a:t>Once you've created a PivotTable, you can use it to answer different questions by rearranging—or </a:t>
            </a:r>
            <a:r>
              <a:rPr lang="en-US" b="1" dirty="0"/>
              <a:t>pivoting</a:t>
            </a:r>
            <a:r>
              <a:rPr lang="en-US" dirty="0"/>
              <a:t>—the data. For example, let's say we wanted to answer </a:t>
            </a:r>
            <a:r>
              <a:rPr lang="en-US" b="1" dirty="0"/>
              <a:t>What is the total amount sold in each month? </a:t>
            </a:r>
            <a:r>
              <a:rPr lang="en-US" dirty="0"/>
              <a:t>We could modify our PivotTable to look like this:</a:t>
            </a:r>
          </a:p>
          <a:p>
            <a:r>
              <a:rPr lang="en-US" dirty="0"/>
              <a:t/>
            </a:r>
            <a:br>
              <a:rPr lang="en-US" dirty="0"/>
            </a:br>
            <a:endParaRPr lang="en-US" dirty="0"/>
          </a:p>
        </p:txBody>
      </p:sp>
      <p:pic>
        <p:nvPicPr>
          <p:cNvPr id="7" name="Picture 6"/>
          <p:cNvPicPr>
            <a:picLocks noChangeAspect="1"/>
          </p:cNvPicPr>
          <p:nvPr/>
        </p:nvPicPr>
        <p:blipFill>
          <a:blip r:embed="rId3"/>
          <a:stretch>
            <a:fillRect/>
          </a:stretch>
        </p:blipFill>
        <p:spPr>
          <a:xfrm>
            <a:off x="673100" y="2808221"/>
            <a:ext cx="5717354" cy="1894407"/>
          </a:xfrm>
          <a:prstGeom prst="rect">
            <a:avLst/>
          </a:prstGeom>
        </p:spPr>
      </p:pic>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8841352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create a PivotTable:</a:t>
            </a:r>
          </a:p>
        </p:txBody>
      </p:sp>
      <p:sp>
        <p:nvSpPr>
          <p:cNvPr id="17" name="Rectangle 16"/>
          <p:cNvSpPr/>
          <p:nvPr/>
        </p:nvSpPr>
        <p:spPr>
          <a:xfrm>
            <a:off x="8911771" y="2982167"/>
            <a:ext cx="2685142" cy="1754326"/>
          </a:xfrm>
          <a:prstGeom prst="rect">
            <a:avLst/>
          </a:prstGeom>
        </p:spPr>
        <p:txBody>
          <a:bodyPr wrap="square">
            <a:spAutoFit/>
          </a:bodyPr>
          <a:lstStyle/>
          <a:p>
            <a:pPr fontAlgn="base"/>
            <a:r>
              <a:rPr lang="en-US" dirty="0"/>
              <a:t>Select the </a:t>
            </a:r>
            <a:r>
              <a:rPr lang="en-US" b="1" dirty="0"/>
              <a:t>table</a:t>
            </a:r>
            <a:r>
              <a:rPr lang="en-US" dirty="0"/>
              <a:t> or </a:t>
            </a:r>
            <a:r>
              <a:rPr lang="en-US" b="1" dirty="0"/>
              <a:t>cells</a:t>
            </a:r>
            <a:r>
              <a:rPr lang="en-US" dirty="0"/>
              <a:t> (including column headers) you want to include in your PivotTable.</a:t>
            </a:r>
            <a:br>
              <a:rPr lang="en-US" dirty="0"/>
            </a:br>
            <a:endParaRPr lang="en-US" dirty="0"/>
          </a:p>
        </p:txBody>
      </p:sp>
      <p:pic>
        <p:nvPicPr>
          <p:cNvPr id="9" name="Picture 8"/>
          <p:cNvPicPr>
            <a:picLocks noChangeAspect="1"/>
          </p:cNvPicPr>
          <p:nvPr/>
        </p:nvPicPr>
        <p:blipFill>
          <a:blip r:embed="rId3"/>
          <a:stretch>
            <a:fillRect/>
          </a:stretch>
        </p:blipFill>
        <p:spPr>
          <a:xfrm>
            <a:off x="673100" y="1547316"/>
            <a:ext cx="7689060" cy="4345484"/>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0580408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create a PivotTable:</a:t>
            </a:r>
          </a:p>
        </p:txBody>
      </p:sp>
      <p:sp>
        <p:nvSpPr>
          <p:cNvPr id="17" name="Rectangle 16"/>
          <p:cNvSpPr/>
          <p:nvPr/>
        </p:nvSpPr>
        <p:spPr>
          <a:xfrm>
            <a:off x="8911771" y="2982167"/>
            <a:ext cx="2685142" cy="646331"/>
          </a:xfrm>
          <a:prstGeom prst="rect">
            <a:avLst/>
          </a:prstGeom>
        </p:spPr>
        <p:txBody>
          <a:bodyPr wrap="square">
            <a:spAutoFit/>
          </a:bodyPr>
          <a:lstStyle/>
          <a:p>
            <a:pPr fontAlgn="base"/>
            <a:r>
              <a:rPr lang="en-US" dirty="0"/>
              <a:t>From the </a:t>
            </a:r>
            <a:r>
              <a:rPr lang="en-US" b="1" dirty="0"/>
              <a:t>Insert</a:t>
            </a:r>
            <a:r>
              <a:rPr lang="en-US" dirty="0"/>
              <a:t> tab, click the </a:t>
            </a:r>
            <a:r>
              <a:rPr lang="en-US" b="1" dirty="0"/>
              <a:t>PivotTable</a:t>
            </a:r>
            <a:r>
              <a:rPr lang="en-US" dirty="0"/>
              <a:t> command.</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673100" y="1921101"/>
            <a:ext cx="8069194" cy="3129869"/>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2130301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create a PivotTable:</a:t>
            </a:r>
          </a:p>
        </p:txBody>
      </p:sp>
      <p:sp>
        <p:nvSpPr>
          <p:cNvPr id="17" name="Rectangle 16"/>
          <p:cNvSpPr/>
          <p:nvPr/>
        </p:nvSpPr>
        <p:spPr>
          <a:xfrm>
            <a:off x="8911771" y="2982167"/>
            <a:ext cx="2685142" cy="2585323"/>
          </a:xfrm>
          <a:prstGeom prst="rect">
            <a:avLst/>
          </a:prstGeom>
        </p:spPr>
        <p:txBody>
          <a:bodyPr wrap="square">
            <a:spAutoFit/>
          </a:bodyPr>
          <a:lstStyle/>
          <a:p>
            <a:pPr fontAlgn="base"/>
            <a:r>
              <a:rPr lang="en-US" dirty="0"/>
              <a:t>The </a:t>
            </a:r>
            <a:r>
              <a:rPr lang="en-US" b="1" dirty="0"/>
              <a:t>Create PivotTable</a:t>
            </a:r>
            <a:r>
              <a:rPr lang="en-US" dirty="0"/>
              <a:t> dialog box will appear. Choose your settings, then click </a:t>
            </a:r>
            <a:r>
              <a:rPr lang="en-US" b="1" dirty="0"/>
              <a:t>OK</a:t>
            </a:r>
            <a:r>
              <a:rPr lang="en-US" dirty="0"/>
              <a:t>. In our example, we'll use </a:t>
            </a:r>
            <a:r>
              <a:rPr lang="en-US" b="1" dirty="0"/>
              <a:t>Table1</a:t>
            </a:r>
            <a:r>
              <a:rPr lang="en-US" dirty="0"/>
              <a:t> as our source data and place the PivotTable on a </a:t>
            </a:r>
            <a:r>
              <a:rPr lang="en-US" b="1" dirty="0"/>
              <a:t>new worksheet</a:t>
            </a:r>
            <a:r>
              <a:rPr lang="en-US" dirty="0"/>
              <a:t>.</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825500" y="1606931"/>
            <a:ext cx="5110843" cy="4569384"/>
          </a:xfrm>
          <a:prstGeom prst="rect">
            <a:avLst/>
          </a:prstGeom>
        </p:spPr>
      </p:pic>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3366965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create a PivotTable:</a:t>
            </a:r>
          </a:p>
        </p:txBody>
      </p:sp>
      <p:sp>
        <p:nvSpPr>
          <p:cNvPr id="17" name="Rectangle 16"/>
          <p:cNvSpPr/>
          <p:nvPr/>
        </p:nvSpPr>
        <p:spPr>
          <a:xfrm>
            <a:off x="7068457" y="2982167"/>
            <a:ext cx="4528456" cy="646331"/>
          </a:xfrm>
          <a:prstGeom prst="rect">
            <a:avLst/>
          </a:prstGeom>
        </p:spPr>
        <p:txBody>
          <a:bodyPr wrap="square">
            <a:spAutoFit/>
          </a:bodyPr>
          <a:lstStyle/>
          <a:p>
            <a:pPr fontAlgn="base"/>
            <a:r>
              <a:rPr lang="en-US" dirty="0"/>
              <a:t>A blank </a:t>
            </a:r>
            <a:r>
              <a:rPr lang="en-US" b="1" dirty="0"/>
              <a:t>PivotTable</a:t>
            </a:r>
            <a:r>
              <a:rPr lang="en-US" dirty="0"/>
              <a:t> and </a:t>
            </a:r>
            <a:r>
              <a:rPr lang="en-US" b="1" dirty="0"/>
              <a:t>Field List</a:t>
            </a:r>
            <a:r>
              <a:rPr lang="en-US" dirty="0"/>
              <a:t> will appear on a new worksheet.</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634306" y="1351781"/>
            <a:ext cx="5389123" cy="4875108"/>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475329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Information Gathering </a:t>
            </a:r>
            <a:endParaRPr lang="en-US" dirty="0"/>
          </a:p>
        </p:txBody>
      </p:sp>
      <p:sp>
        <p:nvSpPr>
          <p:cNvPr id="3" name="TextBox 2"/>
          <p:cNvSpPr txBox="1"/>
          <p:nvPr/>
        </p:nvSpPr>
        <p:spPr>
          <a:xfrm>
            <a:off x="634306" y="1953883"/>
            <a:ext cx="9975637" cy="2862322"/>
          </a:xfrm>
          <a:prstGeom prst="rect">
            <a:avLst/>
          </a:prstGeom>
          <a:noFill/>
        </p:spPr>
        <p:txBody>
          <a:bodyPr wrap="square" rtlCol="0">
            <a:spAutoFit/>
          </a:bodyPr>
          <a:lstStyle/>
          <a:p>
            <a:pPr marL="285750" indent="-285750">
              <a:buFont typeface="Wingdings" panose="05000000000000000000" pitchFamily="2" charset="2"/>
              <a:buChar char="v"/>
            </a:pPr>
            <a:r>
              <a:rPr lang="en-US" dirty="0"/>
              <a:t>Data collection is an extensive process of collecting information to make direct observations and answer open ended questions</a:t>
            </a:r>
            <a:r>
              <a:rPr lang="en-US" dirty="0" smtClean="0"/>
              <a:t>.</a:t>
            </a:r>
            <a:endParaRPr lang="en-US" dirty="0"/>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US" dirty="0" smtClean="0"/>
              <a:t>Businesses </a:t>
            </a:r>
            <a:r>
              <a:rPr lang="en-US" dirty="0"/>
              <a:t>use data gathering to gain real-time insights into a particular issue or workflow process. </a:t>
            </a:r>
            <a:endParaRPr lang="en-US" dirty="0" smtClean="0"/>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US" dirty="0" smtClean="0"/>
              <a:t>The </a:t>
            </a:r>
            <a:r>
              <a:rPr lang="en-US" dirty="0"/>
              <a:t>research performed through data collection and analysis allows stakeholders to make more informed decisions that improve the company's overall performance</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A team will also need to research which data sources are most useful to answer research questions regarding different areas of the business. </a:t>
            </a:r>
            <a:endParaRPr lang="en-US" dirty="0" smtClean="0"/>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What is </a:t>
            </a:r>
            <a:r>
              <a:rPr lang="en-US" sz="2000" dirty="0" smtClean="0">
                <a:latin typeface="Verdana" panose="020B0604030504040204" pitchFamily="34" charset="0"/>
                <a:ea typeface="Verdana" panose="020B0604030504040204" pitchFamily="34" charset="0"/>
              </a:rPr>
              <a:t>Information </a:t>
            </a:r>
            <a:r>
              <a:rPr lang="en-US" sz="2000" dirty="0">
                <a:latin typeface="Verdana" panose="020B0604030504040204" pitchFamily="34" charset="0"/>
                <a:ea typeface="Verdana" panose="020B0604030504040204" pitchFamily="34" charset="0"/>
              </a:rPr>
              <a:t>Gathering?</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4912740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create a PivotTable:</a:t>
            </a:r>
          </a:p>
        </p:txBody>
      </p:sp>
      <p:sp>
        <p:nvSpPr>
          <p:cNvPr id="17" name="Rectangle 16"/>
          <p:cNvSpPr/>
          <p:nvPr/>
        </p:nvSpPr>
        <p:spPr>
          <a:xfrm>
            <a:off x="7068457" y="2982167"/>
            <a:ext cx="4528456" cy="2308324"/>
          </a:xfrm>
          <a:prstGeom prst="rect">
            <a:avLst/>
          </a:prstGeom>
        </p:spPr>
        <p:txBody>
          <a:bodyPr wrap="square">
            <a:spAutoFit/>
          </a:bodyPr>
          <a:lstStyle/>
          <a:p>
            <a:pPr fontAlgn="base"/>
            <a:r>
              <a:rPr lang="en-US" dirty="0"/>
              <a:t>Once you create a PivotTable, you'll need to decide which </a:t>
            </a:r>
            <a:r>
              <a:rPr lang="en-US" b="1" dirty="0"/>
              <a:t>fields</a:t>
            </a:r>
            <a:r>
              <a:rPr lang="en-US" dirty="0"/>
              <a:t> to add. Each field is simply a </a:t>
            </a:r>
            <a:r>
              <a:rPr lang="en-US" b="1" dirty="0"/>
              <a:t>column header</a:t>
            </a:r>
            <a:r>
              <a:rPr lang="en-US" dirty="0"/>
              <a:t> from the source data. In the </a:t>
            </a:r>
            <a:r>
              <a:rPr lang="en-US" b="1" dirty="0"/>
              <a:t>PivotTable</a:t>
            </a:r>
            <a:r>
              <a:rPr lang="en-US" dirty="0"/>
              <a:t> </a:t>
            </a:r>
            <a:r>
              <a:rPr lang="en-US" b="1" dirty="0"/>
              <a:t>Field List</a:t>
            </a:r>
            <a:r>
              <a:rPr lang="en-US" dirty="0"/>
              <a:t>, check the box for each field you want to add. In our example, we want to know the total </a:t>
            </a:r>
            <a:r>
              <a:rPr lang="en-US" b="1" dirty="0"/>
              <a:t>amount</a:t>
            </a:r>
            <a:r>
              <a:rPr lang="en-US" dirty="0"/>
              <a:t> sold by each </a:t>
            </a:r>
            <a:r>
              <a:rPr lang="en-US" b="1" dirty="0"/>
              <a:t>salesperson</a:t>
            </a:r>
            <a:r>
              <a:rPr lang="en-US" dirty="0"/>
              <a:t>, so we'll check the </a:t>
            </a:r>
            <a:r>
              <a:rPr lang="en-US" b="1" dirty="0"/>
              <a:t>Salesperson </a:t>
            </a:r>
            <a:r>
              <a:rPr lang="en-US" dirty="0"/>
              <a:t>and </a:t>
            </a:r>
            <a:r>
              <a:rPr lang="en-US" b="1" dirty="0"/>
              <a:t>Order</a:t>
            </a:r>
            <a:r>
              <a:rPr lang="en-US" dirty="0"/>
              <a:t> </a:t>
            </a:r>
            <a:r>
              <a:rPr lang="en-US" b="1" dirty="0"/>
              <a:t>Amount </a:t>
            </a:r>
            <a:r>
              <a:rPr lang="en-US" dirty="0"/>
              <a:t>fields.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825500" y="1776889"/>
            <a:ext cx="4747986" cy="4300063"/>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4144597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create a PivotTable:</a:t>
            </a:r>
          </a:p>
        </p:txBody>
      </p:sp>
      <p:sp>
        <p:nvSpPr>
          <p:cNvPr id="17" name="Rectangle 16"/>
          <p:cNvSpPr/>
          <p:nvPr/>
        </p:nvSpPr>
        <p:spPr>
          <a:xfrm>
            <a:off x="7068457" y="2982167"/>
            <a:ext cx="4528456" cy="2031325"/>
          </a:xfrm>
          <a:prstGeom prst="rect">
            <a:avLst/>
          </a:prstGeom>
        </p:spPr>
        <p:txBody>
          <a:bodyPr wrap="square">
            <a:spAutoFit/>
          </a:bodyPr>
          <a:lstStyle/>
          <a:p>
            <a:pPr fontAlgn="base"/>
            <a:r>
              <a:rPr lang="en-US" dirty="0"/>
              <a:t>The selected fields will be added to one of the four areas below. In our example, the </a:t>
            </a:r>
            <a:r>
              <a:rPr lang="en-US" b="1" dirty="0"/>
              <a:t>Salesperson</a:t>
            </a:r>
            <a:r>
              <a:rPr lang="en-US" dirty="0"/>
              <a:t> field has been added to the </a:t>
            </a:r>
            <a:r>
              <a:rPr lang="en-US" b="1" dirty="0"/>
              <a:t>Rows </a:t>
            </a:r>
            <a:r>
              <a:rPr lang="en-US" dirty="0"/>
              <a:t>area, while </a:t>
            </a:r>
            <a:r>
              <a:rPr lang="en-US" b="1" dirty="0"/>
              <a:t>Order Amount</a:t>
            </a:r>
            <a:r>
              <a:rPr lang="en-US" dirty="0"/>
              <a:t> has been added to </a:t>
            </a:r>
            <a:r>
              <a:rPr lang="en-US" b="1" dirty="0"/>
              <a:t>Values</a:t>
            </a:r>
            <a:r>
              <a:rPr lang="en-US" dirty="0"/>
              <a:t>. Alternatively, you can </a:t>
            </a:r>
            <a:r>
              <a:rPr lang="en-US" b="1" dirty="0"/>
              <a:t>drag and drop</a:t>
            </a:r>
            <a:r>
              <a:rPr lang="en-US" dirty="0"/>
              <a:t> fields directly into the desired area.</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673099" y="1351780"/>
            <a:ext cx="4682671" cy="4738162"/>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560558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create a PivotTable:</a:t>
            </a:r>
          </a:p>
        </p:txBody>
      </p:sp>
      <p:sp>
        <p:nvSpPr>
          <p:cNvPr id="17" name="Rectangle 16"/>
          <p:cNvSpPr/>
          <p:nvPr/>
        </p:nvSpPr>
        <p:spPr>
          <a:xfrm>
            <a:off x="6981372" y="2678637"/>
            <a:ext cx="4528456" cy="1200329"/>
          </a:xfrm>
          <a:prstGeom prst="rect">
            <a:avLst/>
          </a:prstGeom>
        </p:spPr>
        <p:txBody>
          <a:bodyPr wrap="square">
            <a:spAutoFit/>
          </a:bodyPr>
          <a:lstStyle/>
          <a:p>
            <a:pPr fontAlgn="base"/>
            <a:r>
              <a:rPr lang="en-US" dirty="0"/>
              <a:t>The PivotTable will calculate and summarize the selected fields. In our example, the PivotTable shows the </a:t>
            </a:r>
            <a:r>
              <a:rPr lang="en-US" b="1" dirty="0"/>
              <a:t>amount sold by each salesperson</a:t>
            </a:r>
            <a:r>
              <a:rPr lang="en-US" dirty="0"/>
              <a:t>.</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520700" y="1278212"/>
            <a:ext cx="5734957" cy="4768656"/>
          </a:xfrm>
          <a:prstGeom prst="rect">
            <a:avLst/>
          </a:prstGeom>
        </p:spPr>
      </p:pic>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96403575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create a PivotTable:</a:t>
            </a:r>
          </a:p>
        </p:txBody>
      </p:sp>
      <p:sp>
        <p:nvSpPr>
          <p:cNvPr id="17" name="Rectangle 16"/>
          <p:cNvSpPr/>
          <p:nvPr/>
        </p:nvSpPr>
        <p:spPr>
          <a:xfrm>
            <a:off x="6981372" y="1606931"/>
            <a:ext cx="4528456" cy="4524315"/>
          </a:xfrm>
          <a:prstGeom prst="rect">
            <a:avLst/>
          </a:prstGeom>
        </p:spPr>
        <p:txBody>
          <a:bodyPr wrap="square">
            <a:spAutoFit/>
          </a:bodyPr>
          <a:lstStyle/>
          <a:p>
            <a:pPr fontAlgn="base"/>
            <a:r>
              <a:rPr lang="en-US" dirty="0"/>
              <a:t>Just like with normal spreadsheets, you can sort the data in a PivotTable using the </a:t>
            </a:r>
            <a:r>
              <a:rPr lang="en-US" b="1" dirty="0"/>
              <a:t>Sort &amp; Filter</a:t>
            </a:r>
            <a:r>
              <a:rPr lang="en-US" dirty="0"/>
              <a:t> command on the Home tab. You can also apply any type of </a:t>
            </a:r>
            <a:r>
              <a:rPr lang="en-US" b="1" dirty="0"/>
              <a:t>number formatting</a:t>
            </a:r>
            <a:r>
              <a:rPr lang="en-US" dirty="0"/>
              <a:t> you want. For example, you may want to change the number format to </a:t>
            </a:r>
            <a:r>
              <a:rPr lang="en-US" b="1" dirty="0"/>
              <a:t>Currency</a:t>
            </a:r>
            <a:r>
              <a:rPr lang="en-US" dirty="0"/>
              <a:t>. However, be aware that some types of formatting may disappear when you modify the PivotTable</a:t>
            </a:r>
            <a:r>
              <a:rPr lang="en-US" dirty="0" smtClean="0"/>
              <a:t>.</a:t>
            </a:r>
          </a:p>
          <a:p>
            <a:pPr fontAlgn="base"/>
            <a:endParaRPr lang="en-US" dirty="0"/>
          </a:p>
          <a:p>
            <a:pPr fontAlgn="base"/>
            <a:r>
              <a:rPr lang="en-US" dirty="0"/>
              <a:t>If you change any of the data in your source worksheet, the PivotTable </a:t>
            </a:r>
            <a:r>
              <a:rPr lang="en-US" b="1" dirty="0"/>
              <a:t>will not update automatically</a:t>
            </a:r>
            <a:r>
              <a:rPr lang="en-US" dirty="0"/>
              <a:t>. To manually update it, select the PivotTable and then go to </a:t>
            </a:r>
            <a:r>
              <a:rPr lang="en-US" b="1" dirty="0"/>
              <a:t>Analyze</a:t>
            </a:r>
            <a:endParaRPr lang="en-US" dirty="0" smtClean="0"/>
          </a:p>
          <a:p>
            <a:pPr fontAlgn="base"/>
            <a:endParaRPr lang="en-US" dirty="0"/>
          </a:p>
          <a:p>
            <a:pPr fontAlgn="base"/>
            <a:endParaRPr lang="en-US" dirty="0" smtClean="0"/>
          </a:p>
          <a:p>
            <a:pPr fontAlgn="base"/>
            <a:endParaRPr lang="en-US"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634306" y="1699716"/>
            <a:ext cx="6158380" cy="4062692"/>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88819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Pivoting data</a:t>
            </a:r>
          </a:p>
        </p:txBody>
      </p:sp>
      <p:sp>
        <p:nvSpPr>
          <p:cNvPr id="17" name="Rectangle 16"/>
          <p:cNvSpPr/>
          <p:nvPr/>
        </p:nvSpPr>
        <p:spPr>
          <a:xfrm>
            <a:off x="825500" y="2817137"/>
            <a:ext cx="10227128" cy="923330"/>
          </a:xfrm>
          <a:prstGeom prst="rect">
            <a:avLst/>
          </a:prstGeom>
        </p:spPr>
        <p:txBody>
          <a:bodyPr wrap="square">
            <a:spAutoFit/>
          </a:bodyPr>
          <a:lstStyle/>
          <a:p>
            <a:pPr fontAlgn="base"/>
            <a:r>
              <a:rPr lang="en-US" dirty="0"/>
              <a:t>One of the best things about PivotTables is that they can quickly </a:t>
            </a:r>
            <a:r>
              <a:rPr lang="en-US" b="1" dirty="0"/>
              <a:t>pivot</a:t>
            </a:r>
            <a:r>
              <a:rPr lang="en-US" dirty="0"/>
              <a:t>—or reorganize—your data, allowing you to examine your worksheet in several ways. Pivoting data can help you answer </a:t>
            </a:r>
            <a:r>
              <a:rPr lang="en-US" b="1" dirty="0"/>
              <a:t>different questions</a:t>
            </a:r>
            <a:r>
              <a:rPr lang="en-US" dirty="0"/>
              <a:t> and even </a:t>
            </a:r>
            <a:r>
              <a:rPr lang="en-US" b="1" dirty="0"/>
              <a:t>experiment</a:t>
            </a:r>
            <a:r>
              <a:rPr lang="en-US" dirty="0"/>
              <a:t> with your data to discover new trends and patterns.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7958470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add columns:</a:t>
            </a:r>
          </a:p>
        </p:txBody>
      </p:sp>
      <p:sp>
        <p:nvSpPr>
          <p:cNvPr id="17" name="Rectangle 16"/>
          <p:cNvSpPr/>
          <p:nvPr/>
        </p:nvSpPr>
        <p:spPr>
          <a:xfrm>
            <a:off x="7503885" y="1427182"/>
            <a:ext cx="4143828" cy="2585323"/>
          </a:xfrm>
          <a:prstGeom prst="rect">
            <a:avLst/>
          </a:prstGeom>
        </p:spPr>
        <p:txBody>
          <a:bodyPr wrap="square">
            <a:spAutoFit/>
          </a:bodyPr>
          <a:lstStyle/>
          <a:p>
            <a:pPr fontAlgn="base"/>
            <a:r>
              <a:rPr lang="en-US" dirty="0"/>
              <a:t>So far, our PivotTable has only shown </a:t>
            </a:r>
            <a:r>
              <a:rPr lang="en-US" b="1" dirty="0"/>
              <a:t>one column</a:t>
            </a:r>
            <a:r>
              <a:rPr lang="en-US" dirty="0"/>
              <a:t> of data at a time. In order to show </a:t>
            </a:r>
            <a:r>
              <a:rPr lang="en-US" b="1" dirty="0"/>
              <a:t>multiple columns</a:t>
            </a:r>
            <a:r>
              <a:rPr lang="en-US" dirty="0"/>
              <a:t>, you'll need to add a field to the </a:t>
            </a:r>
            <a:r>
              <a:rPr lang="en-US" b="1" dirty="0"/>
              <a:t>Columns </a:t>
            </a:r>
            <a:r>
              <a:rPr lang="en-US" dirty="0"/>
              <a:t>area</a:t>
            </a:r>
            <a:r>
              <a:rPr lang="en-US" dirty="0" smtClean="0"/>
              <a:t>.</a:t>
            </a:r>
          </a:p>
          <a:p>
            <a:pPr fontAlgn="base"/>
            <a:endParaRPr lang="en-US" dirty="0"/>
          </a:p>
          <a:p>
            <a:pPr fontAlgn="base"/>
            <a:endParaRPr lang="en-US" dirty="0"/>
          </a:p>
          <a:p>
            <a:pPr fontAlgn="base"/>
            <a:r>
              <a:rPr lang="en-US" dirty="0"/>
              <a:t>Drag a field from the </a:t>
            </a:r>
            <a:r>
              <a:rPr lang="en-US" b="1" dirty="0"/>
              <a:t>Field List</a:t>
            </a:r>
            <a:r>
              <a:rPr lang="en-US" dirty="0"/>
              <a:t> into the </a:t>
            </a:r>
            <a:r>
              <a:rPr lang="en-US" b="1" dirty="0"/>
              <a:t>Columns </a:t>
            </a:r>
            <a:r>
              <a:rPr lang="en-US" dirty="0"/>
              <a:t>area. In our example, we'll use the </a:t>
            </a:r>
            <a:r>
              <a:rPr lang="en-US" b="1" dirty="0"/>
              <a:t>Month</a:t>
            </a:r>
            <a:r>
              <a:rPr lang="en-US" dirty="0"/>
              <a:t> field.</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719244" y="1366471"/>
            <a:ext cx="3997899" cy="4845643"/>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519125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add columns:</a:t>
            </a:r>
          </a:p>
        </p:txBody>
      </p:sp>
      <p:sp>
        <p:nvSpPr>
          <p:cNvPr id="17" name="Rectangle 16"/>
          <p:cNvSpPr/>
          <p:nvPr/>
        </p:nvSpPr>
        <p:spPr>
          <a:xfrm>
            <a:off x="7503885" y="1427182"/>
            <a:ext cx="4143828" cy="1200329"/>
          </a:xfrm>
          <a:prstGeom prst="rect">
            <a:avLst/>
          </a:prstGeom>
        </p:spPr>
        <p:txBody>
          <a:bodyPr wrap="square">
            <a:spAutoFit/>
          </a:bodyPr>
          <a:lstStyle/>
          <a:p>
            <a:pPr fontAlgn="base"/>
            <a:r>
              <a:rPr lang="en-US" dirty="0"/>
              <a:t>The PivotTable will include multiple columns. In our example, there is now a column for each person's </a:t>
            </a:r>
            <a:r>
              <a:rPr lang="en-US" b="1" dirty="0"/>
              <a:t>monthly sales</a:t>
            </a:r>
            <a:r>
              <a:rPr lang="en-US" dirty="0"/>
              <a:t>, in addition to the </a:t>
            </a:r>
            <a:r>
              <a:rPr lang="en-US" b="1" dirty="0"/>
              <a:t>grand total</a:t>
            </a:r>
            <a:r>
              <a:rPr lang="en-US" dirty="0"/>
              <a:t>.</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673100" y="1411396"/>
            <a:ext cx="6279243" cy="4585500"/>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8556829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change a row or column:</a:t>
            </a:r>
          </a:p>
        </p:txBody>
      </p:sp>
      <p:sp>
        <p:nvSpPr>
          <p:cNvPr id="17" name="Rectangle 16"/>
          <p:cNvSpPr/>
          <p:nvPr/>
        </p:nvSpPr>
        <p:spPr>
          <a:xfrm>
            <a:off x="7503885" y="1427182"/>
            <a:ext cx="4143828" cy="3139321"/>
          </a:xfrm>
          <a:prstGeom prst="rect">
            <a:avLst/>
          </a:prstGeom>
        </p:spPr>
        <p:txBody>
          <a:bodyPr wrap="square">
            <a:spAutoFit/>
          </a:bodyPr>
          <a:lstStyle/>
          <a:p>
            <a:pPr fontAlgn="base"/>
            <a:r>
              <a:rPr lang="en-US" b="1" dirty="0"/>
              <a:t>Changing</a:t>
            </a:r>
            <a:r>
              <a:rPr lang="en-US" dirty="0"/>
              <a:t> a row or column can give you a completely different perspective on your data. All you have to do is </a:t>
            </a:r>
            <a:r>
              <a:rPr lang="en-US" b="1" dirty="0"/>
              <a:t>remove</a:t>
            </a:r>
            <a:r>
              <a:rPr lang="en-US" dirty="0"/>
              <a:t> the field in question, then </a:t>
            </a:r>
            <a:r>
              <a:rPr lang="en-US" b="1" dirty="0"/>
              <a:t>replace</a:t>
            </a:r>
            <a:r>
              <a:rPr lang="en-US" dirty="0"/>
              <a:t> it with another</a:t>
            </a:r>
            <a:r>
              <a:rPr lang="en-US" dirty="0" smtClean="0"/>
              <a:t>.</a:t>
            </a:r>
          </a:p>
          <a:p>
            <a:pPr fontAlgn="base"/>
            <a:endParaRPr lang="en-US" dirty="0"/>
          </a:p>
          <a:p>
            <a:pPr fontAlgn="base"/>
            <a:r>
              <a:rPr lang="en-US" dirty="0"/>
              <a:t>Drag the field you want to remove out of its </a:t>
            </a:r>
            <a:r>
              <a:rPr lang="en-US" b="1" dirty="0"/>
              <a:t>current area</a:t>
            </a:r>
            <a:r>
              <a:rPr lang="en-US" dirty="0"/>
              <a:t>. You can also </a:t>
            </a:r>
            <a:r>
              <a:rPr lang="en-US" b="1" dirty="0"/>
              <a:t>uncheck</a:t>
            </a:r>
            <a:r>
              <a:rPr lang="en-US" dirty="0"/>
              <a:t> the appropriate box in the </a:t>
            </a:r>
            <a:r>
              <a:rPr lang="en-US" b="1" dirty="0"/>
              <a:t>Field List</a:t>
            </a:r>
            <a:r>
              <a:rPr lang="en-US" dirty="0"/>
              <a:t>. In this example, we've removed the </a:t>
            </a:r>
            <a:r>
              <a:rPr lang="en-US" b="1" dirty="0"/>
              <a:t>Month</a:t>
            </a:r>
            <a:r>
              <a:rPr lang="en-US" dirty="0"/>
              <a:t> and </a:t>
            </a:r>
            <a:r>
              <a:rPr lang="en-US" b="1" dirty="0"/>
              <a:t>Salesperson</a:t>
            </a:r>
            <a:r>
              <a:rPr lang="en-US" dirty="0"/>
              <a:t> fields.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748953" y="1394916"/>
            <a:ext cx="4897104" cy="4679127"/>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3000168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change a row or column:</a:t>
            </a:r>
          </a:p>
        </p:txBody>
      </p:sp>
      <p:sp>
        <p:nvSpPr>
          <p:cNvPr id="17" name="Rectangle 16"/>
          <p:cNvSpPr/>
          <p:nvPr/>
        </p:nvSpPr>
        <p:spPr>
          <a:xfrm>
            <a:off x="7503885" y="1427182"/>
            <a:ext cx="4143828" cy="923330"/>
          </a:xfrm>
          <a:prstGeom prst="rect">
            <a:avLst/>
          </a:prstGeom>
        </p:spPr>
        <p:txBody>
          <a:bodyPr wrap="square">
            <a:spAutoFit/>
          </a:bodyPr>
          <a:lstStyle/>
          <a:p>
            <a:pPr fontAlgn="base"/>
            <a:r>
              <a:rPr lang="en-US" dirty="0"/>
              <a:t>Drag a </a:t>
            </a:r>
            <a:r>
              <a:rPr lang="en-US" b="1" dirty="0"/>
              <a:t>new field</a:t>
            </a:r>
            <a:r>
              <a:rPr lang="en-US" dirty="0"/>
              <a:t> into the </a:t>
            </a:r>
            <a:r>
              <a:rPr lang="en-US" b="1" dirty="0"/>
              <a:t>desired area</a:t>
            </a:r>
            <a:r>
              <a:rPr lang="en-US" dirty="0"/>
              <a:t>. In our example, we'll place the </a:t>
            </a:r>
            <a:r>
              <a:rPr lang="en-US" b="1" dirty="0"/>
              <a:t>Region</a:t>
            </a:r>
            <a:r>
              <a:rPr lang="en-US" dirty="0"/>
              <a:t> field under </a:t>
            </a:r>
            <a:r>
              <a:rPr lang="en-US" b="1" dirty="0"/>
              <a:t>Rows</a:t>
            </a:r>
            <a:r>
              <a:rPr lang="en-US" dirty="0"/>
              <a:t>.</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825500" y="1423256"/>
            <a:ext cx="3499757" cy="4648752"/>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36049901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To change a row or column:</a:t>
            </a:r>
          </a:p>
        </p:txBody>
      </p:sp>
      <p:sp>
        <p:nvSpPr>
          <p:cNvPr id="17" name="Rectangle 16"/>
          <p:cNvSpPr/>
          <p:nvPr/>
        </p:nvSpPr>
        <p:spPr>
          <a:xfrm>
            <a:off x="7503885" y="1427182"/>
            <a:ext cx="4143828" cy="1200329"/>
          </a:xfrm>
          <a:prstGeom prst="rect">
            <a:avLst/>
          </a:prstGeom>
        </p:spPr>
        <p:txBody>
          <a:bodyPr wrap="square">
            <a:spAutoFit/>
          </a:bodyPr>
          <a:lstStyle/>
          <a:p>
            <a:pPr fontAlgn="base"/>
            <a:r>
              <a:rPr lang="en-US" dirty="0"/>
              <a:t>The PivotTable will adjust—or pivot—to show the new data. In our example, it now shows the</a:t>
            </a:r>
            <a:r>
              <a:rPr lang="en-US" b="1" dirty="0"/>
              <a:t> amount sold by each region</a:t>
            </a:r>
            <a:r>
              <a:rPr lang="en-US" dirty="0"/>
              <a:t>.</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673100" y="1363870"/>
            <a:ext cx="6343650" cy="4688587"/>
          </a:xfrm>
          <a:prstGeom prst="rect">
            <a:avLst/>
          </a:prstGeom>
        </p:spPr>
      </p:pic>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8640943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Information Gathering </a:t>
            </a:r>
            <a:endParaRPr lang="en-US" dirty="0"/>
          </a:p>
        </p:txBody>
      </p:sp>
      <p:sp>
        <p:nvSpPr>
          <p:cNvPr id="3" name="TextBox 2"/>
          <p:cNvSpPr txBox="1"/>
          <p:nvPr/>
        </p:nvSpPr>
        <p:spPr>
          <a:xfrm>
            <a:off x="634306" y="1766079"/>
            <a:ext cx="11064208" cy="3970318"/>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Organizations </a:t>
            </a:r>
            <a:r>
              <a:rPr lang="en-US" dirty="0"/>
              <a:t>collect their data through several different research methods including-</a:t>
            </a:r>
          </a:p>
          <a:p>
            <a:endParaRPr lang="en-US" dirty="0"/>
          </a:p>
          <a:p>
            <a:pPr marL="1657350" lvl="3" indent="-285750">
              <a:buFont typeface="Wingdings" panose="05000000000000000000" pitchFamily="2" charset="2"/>
              <a:buChar char="ü"/>
            </a:pPr>
            <a:r>
              <a:rPr lang="en-US" dirty="0"/>
              <a:t>Website(s)</a:t>
            </a:r>
          </a:p>
          <a:p>
            <a:pPr marL="1657350" lvl="3" indent="-285750">
              <a:buFont typeface="Wingdings" panose="05000000000000000000" pitchFamily="2" charset="2"/>
              <a:buChar char="ü"/>
            </a:pPr>
            <a:r>
              <a:rPr lang="en-US" dirty="0" smtClean="0"/>
              <a:t>Interviews </a:t>
            </a:r>
            <a:r>
              <a:rPr lang="en-US" dirty="0"/>
              <a:t>focus groups</a:t>
            </a:r>
          </a:p>
          <a:p>
            <a:pPr marL="1657350" lvl="3" indent="-285750">
              <a:buFont typeface="Wingdings" panose="05000000000000000000" pitchFamily="2" charset="2"/>
              <a:buChar char="ü"/>
            </a:pPr>
            <a:r>
              <a:rPr lang="en-US" dirty="0"/>
              <a:t>Case studies</a:t>
            </a:r>
          </a:p>
          <a:p>
            <a:pPr marL="1657350" lvl="3" indent="-285750">
              <a:buFont typeface="Wingdings" panose="05000000000000000000" pitchFamily="2" charset="2"/>
              <a:buChar char="ü"/>
            </a:pPr>
            <a:r>
              <a:rPr lang="en-US" dirty="0"/>
              <a:t>Transactional history</a:t>
            </a:r>
          </a:p>
          <a:p>
            <a:pPr marL="1657350" lvl="3" indent="-285750">
              <a:buFont typeface="Wingdings" panose="05000000000000000000" pitchFamily="2" charset="2"/>
              <a:buChar char="ü"/>
            </a:pPr>
            <a:r>
              <a:rPr lang="en-US" dirty="0"/>
              <a:t>Interview questions</a:t>
            </a:r>
          </a:p>
          <a:p>
            <a:pPr marL="1657350" lvl="3" indent="-285750">
              <a:buFont typeface="Wingdings" panose="05000000000000000000" pitchFamily="2" charset="2"/>
              <a:buChar char="ü"/>
            </a:pPr>
            <a:r>
              <a:rPr lang="en-US" dirty="0"/>
              <a:t>Contests or giveaways</a:t>
            </a:r>
          </a:p>
          <a:p>
            <a:pPr marL="1657350" lvl="3" indent="-285750">
              <a:buFont typeface="Wingdings" panose="05000000000000000000" pitchFamily="2" charset="2"/>
              <a:buChar char="ü"/>
            </a:pPr>
            <a:r>
              <a:rPr lang="en-US" dirty="0"/>
              <a:t>Online surveys/questionnaires</a:t>
            </a:r>
          </a:p>
          <a:p>
            <a:pPr marL="1657350" lvl="3" indent="-285750">
              <a:buFont typeface="Wingdings" panose="05000000000000000000" pitchFamily="2" charset="2"/>
              <a:buChar char="ü"/>
            </a:pPr>
            <a:r>
              <a:rPr lang="en-US" dirty="0"/>
              <a:t>Online user profile information</a:t>
            </a:r>
          </a:p>
          <a:p>
            <a:pPr marL="1657350" lvl="3" indent="-285750">
              <a:buFont typeface="Wingdings" panose="05000000000000000000" pitchFamily="2" charset="2"/>
              <a:buChar char="ü"/>
            </a:pPr>
            <a:r>
              <a:rPr lang="en-US" dirty="0" smtClean="0"/>
              <a:t>Event </a:t>
            </a:r>
            <a:r>
              <a:rPr lang="en-US" dirty="0"/>
              <a:t>sign-up information</a:t>
            </a:r>
          </a:p>
          <a:p>
            <a:pPr marL="1657350" lvl="3" indent="-285750">
              <a:buFont typeface="Wingdings" panose="05000000000000000000" pitchFamily="2" charset="2"/>
              <a:buChar char="ü"/>
            </a:pPr>
            <a:r>
              <a:rPr lang="en-US" dirty="0"/>
              <a:t>Social media activity</a:t>
            </a:r>
          </a:p>
          <a:p>
            <a:endParaRPr lang="en-US" dirty="0" smtClean="0"/>
          </a:p>
          <a:p>
            <a:r>
              <a:rPr lang="en-US" dirty="0" smtClean="0"/>
              <a:t> </a:t>
            </a:r>
            <a:endParaRPr lang="en-US" dirty="0"/>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What is </a:t>
            </a:r>
            <a:r>
              <a:rPr lang="en-US" sz="2000" dirty="0" smtClean="0">
                <a:latin typeface="Verdana" panose="020B0604030504040204" pitchFamily="34" charset="0"/>
                <a:ea typeface="Verdana" panose="020B0604030504040204" pitchFamily="34" charset="0"/>
              </a:rPr>
              <a:t>Information </a:t>
            </a:r>
            <a:r>
              <a:rPr lang="en-US" sz="2000" dirty="0">
                <a:latin typeface="Verdana" panose="020B0604030504040204" pitchFamily="34" charset="0"/>
                <a:ea typeface="Verdana" panose="020B0604030504040204" pitchFamily="34" charset="0"/>
              </a:rPr>
              <a:t>Gathering?</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772009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977900" y="3140302"/>
            <a:ext cx="9528627" cy="923330"/>
          </a:xfrm>
          <a:prstGeom prst="rect">
            <a:avLst/>
          </a:prstGeom>
        </p:spPr>
        <p:txBody>
          <a:bodyPr wrap="square">
            <a:spAutoFit/>
          </a:bodyPr>
          <a:lstStyle/>
          <a:p>
            <a:pPr fontAlgn="base"/>
            <a:r>
              <a:rPr lang="en-US" dirty="0"/>
              <a:t>As you learned in our previous lesson, Intro to PivotTables, PivotTables can be used to summarize and analyze almost any type of data. To help you manipulate your PivotTable—and gain even more insight into your data—Excel offers three additional tools: filters, slicers, and </a:t>
            </a:r>
            <a:r>
              <a:rPr lang="en-US" dirty="0" err="1"/>
              <a:t>PivotCharts</a:t>
            </a:r>
            <a:r>
              <a:rPr lang="en-US" dirty="0"/>
              <a:t>.</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6229565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Filters</a:t>
            </a:r>
          </a:p>
        </p:txBody>
      </p:sp>
      <p:sp>
        <p:nvSpPr>
          <p:cNvPr id="17" name="Rectangle 16"/>
          <p:cNvSpPr/>
          <p:nvPr/>
        </p:nvSpPr>
        <p:spPr>
          <a:xfrm>
            <a:off x="977900" y="2678637"/>
            <a:ext cx="10210799" cy="646331"/>
          </a:xfrm>
          <a:prstGeom prst="rect">
            <a:avLst/>
          </a:prstGeom>
        </p:spPr>
        <p:txBody>
          <a:bodyPr wrap="square">
            <a:spAutoFit/>
          </a:bodyPr>
          <a:lstStyle/>
          <a:p>
            <a:pPr fontAlgn="base"/>
            <a:r>
              <a:rPr lang="en-US" dirty="0"/>
              <a:t>Sometimes you may want focus on a certain section of your data. </a:t>
            </a:r>
            <a:r>
              <a:rPr lang="en-US" b="1" dirty="0"/>
              <a:t>Filters</a:t>
            </a:r>
            <a:r>
              <a:rPr lang="en-US" dirty="0"/>
              <a:t> can be used to </a:t>
            </a:r>
            <a:r>
              <a:rPr lang="en-US" b="1" dirty="0"/>
              <a:t>narrow down</a:t>
            </a:r>
            <a:r>
              <a:rPr lang="en-US" dirty="0"/>
              <a:t> the data in your PivotTable, so you can view only the information you need.</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5883957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Filters</a:t>
            </a:r>
            <a:r>
              <a:rPr lang="en-US" sz="2000" dirty="0">
                <a:latin typeface="Verdana" panose="020B0604030504040204" pitchFamily="34" charset="0"/>
                <a:ea typeface="Verdana" panose="020B0604030504040204" pitchFamily="34" charset="0"/>
              </a:rPr>
              <a:t>: To add a </a:t>
            </a:r>
            <a:r>
              <a:rPr lang="en-US" sz="2000" dirty="0" smtClean="0">
                <a:latin typeface="Verdana" panose="020B0604030504040204" pitchFamily="34" charset="0"/>
                <a:ea typeface="Verdana" panose="020B0604030504040204" pitchFamily="34" charset="0"/>
              </a:rPr>
              <a:t>filter</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7460343" y="2678637"/>
            <a:ext cx="3728356" cy="2308324"/>
          </a:xfrm>
          <a:prstGeom prst="rect">
            <a:avLst/>
          </a:prstGeom>
        </p:spPr>
        <p:txBody>
          <a:bodyPr wrap="square">
            <a:spAutoFit/>
          </a:bodyPr>
          <a:lstStyle/>
          <a:p>
            <a:pPr fontAlgn="base"/>
            <a:r>
              <a:rPr lang="en-US" dirty="0"/>
              <a:t>In the example below, we'll filter out certain </a:t>
            </a:r>
            <a:r>
              <a:rPr lang="en-US" b="1" dirty="0"/>
              <a:t>salespeople</a:t>
            </a:r>
            <a:r>
              <a:rPr lang="en-US" dirty="0"/>
              <a:t> to determine how their individual sales are impacting each region</a:t>
            </a:r>
            <a:r>
              <a:rPr lang="en-US" dirty="0" smtClean="0"/>
              <a:t>.</a:t>
            </a:r>
          </a:p>
          <a:p>
            <a:pPr fontAlgn="base"/>
            <a:endParaRPr lang="en-US" dirty="0"/>
          </a:p>
          <a:p>
            <a:pPr fontAlgn="base"/>
            <a:r>
              <a:rPr lang="en-US" dirty="0"/>
              <a:t>Drag a field from the </a:t>
            </a:r>
            <a:r>
              <a:rPr lang="en-US" b="1" dirty="0"/>
              <a:t>Field List</a:t>
            </a:r>
            <a:r>
              <a:rPr lang="en-US" dirty="0"/>
              <a:t> to the </a:t>
            </a:r>
            <a:r>
              <a:rPr lang="en-US" b="1" dirty="0"/>
              <a:t>Filters </a:t>
            </a:r>
            <a:r>
              <a:rPr lang="en-US" dirty="0"/>
              <a:t>area. In this example, we'll use the </a:t>
            </a:r>
            <a:r>
              <a:rPr lang="en-US" b="1" dirty="0"/>
              <a:t>Salesperson</a:t>
            </a:r>
            <a:r>
              <a:rPr lang="en-US" dirty="0"/>
              <a:t> field.</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pic>
        <p:nvPicPr>
          <p:cNvPr id="2" name="Picture 1"/>
          <p:cNvPicPr>
            <a:picLocks noChangeAspect="1"/>
          </p:cNvPicPr>
          <p:nvPr/>
        </p:nvPicPr>
        <p:blipFill>
          <a:blip r:embed="rId3"/>
          <a:stretch>
            <a:fillRect/>
          </a:stretch>
        </p:blipFill>
        <p:spPr>
          <a:xfrm>
            <a:off x="634306" y="1411395"/>
            <a:ext cx="4634380" cy="4902319"/>
          </a:xfrm>
          <a:prstGeom prst="rect">
            <a:avLst/>
          </a:prstGeom>
        </p:spPr>
      </p:pic>
    </p:spTree>
    <p:extLst>
      <p:ext uri="{BB962C8B-B14F-4D97-AF65-F5344CB8AC3E}">
        <p14:creationId xmlns:p14="http://schemas.microsoft.com/office/powerpoint/2010/main" val="194841846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Filters</a:t>
            </a:r>
            <a:r>
              <a:rPr lang="en-US" sz="2000" dirty="0">
                <a:latin typeface="Verdana" panose="020B0604030504040204" pitchFamily="34" charset="0"/>
                <a:ea typeface="Verdana" panose="020B0604030504040204" pitchFamily="34" charset="0"/>
              </a:rPr>
              <a:t>: To add a </a:t>
            </a:r>
            <a:r>
              <a:rPr lang="en-US" sz="2000" dirty="0" smtClean="0">
                <a:latin typeface="Verdana" panose="020B0604030504040204" pitchFamily="34" charset="0"/>
                <a:ea typeface="Verdana" panose="020B0604030504040204" pitchFamily="34" charset="0"/>
              </a:rPr>
              <a:t>filter</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7460343" y="2678637"/>
            <a:ext cx="3728356" cy="1200329"/>
          </a:xfrm>
          <a:prstGeom prst="rect">
            <a:avLst/>
          </a:prstGeom>
        </p:spPr>
        <p:txBody>
          <a:bodyPr wrap="square">
            <a:spAutoFit/>
          </a:bodyPr>
          <a:lstStyle/>
          <a:p>
            <a:pPr fontAlgn="base"/>
            <a:r>
              <a:rPr lang="en-US" dirty="0"/>
              <a:t>The </a:t>
            </a:r>
            <a:r>
              <a:rPr lang="en-US" b="1" dirty="0"/>
              <a:t>filter</a:t>
            </a:r>
            <a:r>
              <a:rPr lang="en-US" dirty="0"/>
              <a:t> will appear above the PivotTable. Click the </a:t>
            </a:r>
            <a:r>
              <a:rPr lang="en-US" b="1" dirty="0"/>
              <a:t>drop-down arrow</a:t>
            </a:r>
            <a:r>
              <a:rPr lang="en-US" dirty="0"/>
              <a:t>, then check the box next to </a:t>
            </a:r>
            <a:r>
              <a:rPr lang="en-US" b="1" dirty="0"/>
              <a:t>Select Multiple Items</a:t>
            </a:r>
            <a:r>
              <a:rPr lang="en-US" dirty="0"/>
              <a:t>.</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pic>
        <p:nvPicPr>
          <p:cNvPr id="8194" name="Picture 2" descr="enabling select multiple ite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1707742"/>
            <a:ext cx="6170386" cy="4593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94715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Filters</a:t>
            </a:r>
            <a:r>
              <a:rPr lang="en-US" sz="2000" dirty="0">
                <a:latin typeface="Verdana" panose="020B0604030504040204" pitchFamily="34" charset="0"/>
                <a:ea typeface="Verdana" panose="020B0604030504040204" pitchFamily="34" charset="0"/>
              </a:rPr>
              <a:t>: To add a </a:t>
            </a:r>
            <a:r>
              <a:rPr lang="en-US" sz="2000" dirty="0" smtClean="0">
                <a:latin typeface="Verdana" panose="020B0604030504040204" pitchFamily="34" charset="0"/>
                <a:ea typeface="Verdana" panose="020B0604030504040204" pitchFamily="34" charset="0"/>
              </a:rPr>
              <a:t>filter</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7460343" y="2678637"/>
            <a:ext cx="3728356" cy="1477328"/>
          </a:xfrm>
          <a:prstGeom prst="rect">
            <a:avLst/>
          </a:prstGeom>
        </p:spPr>
        <p:txBody>
          <a:bodyPr wrap="square">
            <a:spAutoFit/>
          </a:bodyPr>
          <a:lstStyle/>
          <a:p>
            <a:pPr fontAlgn="base"/>
            <a:r>
              <a:rPr lang="en-US" b="1" dirty="0"/>
              <a:t>Uncheck </a:t>
            </a:r>
            <a:r>
              <a:rPr lang="en-US" dirty="0"/>
              <a:t>the box next to any item you don't want to include in the PivotTable. In our example, we'll uncheck the boxes for a few salespeople, then click </a:t>
            </a:r>
            <a:r>
              <a:rPr lang="en-US" b="1" dirty="0"/>
              <a:t>OK</a:t>
            </a:r>
            <a:r>
              <a:rPr lang="en-US" dirty="0"/>
              <a:t>.</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pic>
        <p:nvPicPr>
          <p:cNvPr id="2" name="Picture 1"/>
          <p:cNvPicPr>
            <a:picLocks noChangeAspect="1"/>
          </p:cNvPicPr>
          <p:nvPr/>
        </p:nvPicPr>
        <p:blipFill>
          <a:blip r:embed="rId3"/>
          <a:stretch>
            <a:fillRect/>
          </a:stretch>
        </p:blipFill>
        <p:spPr>
          <a:xfrm>
            <a:off x="673100" y="1821863"/>
            <a:ext cx="5335814" cy="3972217"/>
          </a:xfrm>
          <a:prstGeom prst="rect">
            <a:avLst/>
          </a:prstGeom>
        </p:spPr>
      </p:pic>
    </p:spTree>
    <p:extLst>
      <p:ext uri="{BB962C8B-B14F-4D97-AF65-F5344CB8AC3E}">
        <p14:creationId xmlns:p14="http://schemas.microsoft.com/office/powerpoint/2010/main" val="52838595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Filters</a:t>
            </a:r>
            <a:r>
              <a:rPr lang="en-US" sz="2000" dirty="0">
                <a:latin typeface="Verdana" panose="020B0604030504040204" pitchFamily="34" charset="0"/>
                <a:ea typeface="Verdana" panose="020B0604030504040204" pitchFamily="34" charset="0"/>
              </a:rPr>
              <a:t>: To add a </a:t>
            </a:r>
            <a:r>
              <a:rPr lang="en-US" sz="2000" dirty="0" smtClean="0">
                <a:latin typeface="Verdana" panose="020B0604030504040204" pitchFamily="34" charset="0"/>
                <a:ea typeface="Verdana" panose="020B0604030504040204" pitchFamily="34" charset="0"/>
              </a:rPr>
              <a:t>filter</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7460343" y="2678637"/>
            <a:ext cx="3728356" cy="646331"/>
          </a:xfrm>
          <a:prstGeom prst="rect">
            <a:avLst/>
          </a:prstGeom>
        </p:spPr>
        <p:txBody>
          <a:bodyPr wrap="square">
            <a:spAutoFit/>
          </a:bodyPr>
          <a:lstStyle/>
          <a:p>
            <a:pPr fontAlgn="base"/>
            <a:r>
              <a:rPr lang="en-US" dirty="0"/>
              <a:t>The PivotTable will </a:t>
            </a:r>
            <a:r>
              <a:rPr lang="en-US" b="1" dirty="0"/>
              <a:t>adjust</a:t>
            </a:r>
            <a:r>
              <a:rPr lang="en-US" dirty="0"/>
              <a:t> to reflect the changes.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pic>
        <p:nvPicPr>
          <p:cNvPr id="9" name="Picture 8"/>
          <p:cNvPicPr>
            <a:picLocks noChangeAspect="1"/>
          </p:cNvPicPr>
          <p:nvPr/>
        </p:nvPicPr>
        <p:blipFill>
          <a:blip r:embed="rId3"/>
          <a:stretch>
            <a:fillRect/>
          </a:stretch>
        </p:blipFill>
        <p:spPr>
          <a:xfrm>
            <a:off x="634306" y="1857347"/>
            <a:ext cx="5885824" cy="2642081"/>
          </a:xfrm>
          <a:prstGeom prst="rect">
            <a:avLst/>
          </a:prstGeom>
        </p:spPr>
      </p:pic>
    </p:spTree>
    <p:extLst>
      <p:ext uri="{BB962C8B-B14F-4D97-AF65-F5344CB8AC3E}">
        <p14:creationId xmlns:p14="http://schemas.microsoft.com/office/powerpoint/2010/main" val="15414322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Slicers</a:t>
            </a:r>
          </a:p>
        </p:txBody>
      </p:sp>
      <p:sp>
        <p:nvSpPr>
          <p:cNvPr id="17" name="Rectangle 16"/>
          <p:cNvSpPr/>
          <p:nvPr/>
        </p:nvSpPr>
        <p:spPr>
          <a:xfrm>
            <a:off x="1393371" y="2678637"/>
            <a:ext cx="9795328" cy="923330"/>
          </a:xfrm>
          <a:prstGeom prst="rect">
            <a:avLst/>
          </a:prstGeom>
        </p:spPr>
        <p:txBody>
          <a:bodyPr wrap="square">
            <a:spAutoFit/>
          </a:bodyPr>
          <a:lstStyle/>
          <a:p>
            <a:pPr fontAlgn="base"/>
            <a:r>
              <a:rPr lang="en-US" b="1" dirty="0"/>
              <a:t>Slicers</a:t>
            </a:r>
            <a:r>
              <a:rPr lang="en-US" dirty="0"/>
              <a:t> make filtering data in PivotTables even easier. Slicers are basically just </a:t>
            </a:r>
            <a:r>
              <a:rPr lang="en-US" b="1" dirty="0"/>
              <a:t>filters</a:t>
            </a:r>
            <a:r>
              <a:rPr lang="en-US" dirty="0"/>
              <a:t> but are easier and faster to use, allowing you to instantly pivot your data. If you frequently filter your PivotTables, you may want to consider using slicers instead of filters.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60049996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Slicers: To add a </a:t>
            </a:r>
            <a:r>
              <a:rPr lang="en-US" sz="2000" dirty="0" smtClean="0">
                <a:latin typeface="Verdana" panose="020B0604030504040204" pitchFamily="34" charset="0"/>
                <a:ea typeface="Verdana" panose="020B0604030504040204" pitchFamily="34" charset="0"/>
              </a:rPr>
              <a:t>slicer</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1712685" y="4348746"/>
            <a:ext cx="9505042" cy="2031325"/>
          </a:xfrm>
          <a:prstGeom prst="rect">
            <a:avLst/>
          </a:prstGeom>
        </p:spPr>
        <p:txBody>
          <a:bodyPr wrap="square">
            <a:spAutoFit/>
          </a:bodyPr>
          <a:lstStyle/>
          <a:p>
            <a:pPr fontAlgn="base"/>
            <a:endParaRPr lang="en-US" dirty="0"/>
          </a:p>
          <a:p>
            <a:pPr fontAlgn="base"/>
            <a:r>
              <a:rPr lang="en-US" dirty="0"/>
              <a:t>Select </a:t>
            </a:r>
            <a:r>
              <a:rPr lang="en-US" b="1" dirty="0"/>
              <a:t>any cell</a:t>
            </a:r>
            <a:r>
              <a:rPr lang="en-US" dirty="0"/>
              <a:t> in the PivotTable</a:t>
            </a:r>
            <a:r>
              <a:rPr lang="en-US" dirty="0" smtClean="0"/>
              <a:t>.</a:t>
            </a:r>
          </a:p>
          <a:p>
            <a:pPr fontAlgn="base"/>
            <a:endParaRPr lang="en-US" dirty="0"/>
          </a:p>
          <a:p>
            <a:pPr fontAlgn="base"/>
            <a:endParaRPr lang="en-US" dirty="0"/>
          </a:p>
          <a:p>
            <a:pPr fontAlgn="base"/>
            <a:r>
              <a:rPr lang="en-US" dirty="0"/>
              <a:t>From the </a:t>
            </a:r>
            <a:r>
              <a:rPr lang="en-US" b="1" dirty="0"/>
              <a:t>Analyze </a:t>
            </a:r>
            <a:r>
              <a:rPr lang="en-US" dirty="0"/>
              <a:t>tab, click the </a:t>
            </a:r>
            <a:r>
              <a:rPr lang="en-US" b="1" dirty="0"/>
              <a:t>Insert Slicer</a:t>
            </a:r>
            <a:r>
              <a:rPr lang="en-US" dirty="0"/>
              <a:t> command.</a:t>
            </a:r>
          </a:p>
          <a:p>
            <a:r>
              <a:rPr lang="en-US" dirty="0"/>
              <a:t/>
            </a:r>
            <a:br>
              <a:rPr lang="en-US" dirty="0"/>
            </a:br>
            <a:endParaRPr lang="en-US" b="1"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pic>
        <p:nvPicPr>
          <p:cNvPr id="2" name="Picture 1"/>
          <p:cNvPicPr>
            <a:picLocks noChangeAspect="1"/>
          </p:cNvPicPr>
          <p:nvPr/>
        </p:nvPicPr>
        <p:blipFill>
          <a:blip r:embed="rId3"/>
          <a:stretch>
            <a:fillRect/>
          </a:stretch>
        </p:blipFill>
        <p:spPr>
          <a:xfrm>
            <a:off x="825500" y="1882080"/>
            <a:ext cx="10185077" cy="2196434"/>
          </a:xfrm>
          <a:prstGeom prst="rect">
            <a:avLst/>
          </a:prstGeom>
        </p:spPr>
      </p:pic>
    </p:spTree>
    <p:extLst>
      <p:ext uri="{BB962C8B-B14F-4D97-AF65-F5344CB8AC3E}">
        <p14:creationId xmlns:p14="http://schemas.microsoft.com/office/powerpoint/2010/main" val="396706782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Slicers: To add a </a:t>
            </a:r>
            <a:r>
              <a:rPr lang="en-US" sz="2000" dirty="0" smtClean="0">
                <a:latin typeface="Verdana" panose="020B0604030504040204" pitchFamily="34" charset="0"/>
                <a:ea typeface="Verdana" panose="020B0604030504040204" pitchFamily="34" charset="0"/>
              </a:rPr>
              <a:t>slicer</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9072336" y="2505432"/>
            <a:ext cx="2581727" cy="1754326"/>
          </a:xfrm>
          <a:prstGeom prst="rect">
            <a:avLst/>
          </a:prstGeom>
        </p:spPr>
        <p:txBody>
          <a:bodyPr wrap="square">
            <a:spAutoFit/>
          </a:bodyPr>
          <a:lstStyle/>
          <a:p>
            <a:pPr fontAlgn="base"/>
            <a:r>
              <a:rPr lang="en-US" dirty="0"/>
              <a:t>A dialog box will appear. Check the box next to the desired field. In our example, we'll select Salesperson, then click OK.</a:t>
            </a:r>
            <a:endParaRPr lang="en-US" b="1"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pic>
        <p:nvPicPr>
          <p:cNvPr id="9" name="Picture 8"/>
          <p:cNvPicPr>
            <a:picLocks noChangeAspect="1"/>
          </p:cNvPicPr>
          <p:nvPr/>
        </p:nvPicPr>
        <p:blipFill>
          <a:blip r:embed="rId3"/>
          <a:stretch>
            <a:fillRect/>
          </a:stretch>
        </p:blipFill>
        <p:spPr>
          <a:xfrm>
            <a:off x="2753739" y="1294690"/>
            <a:ext cx="3879290" cy="4985228"/>
          </a:xfrm>
          <a:prstGeom prst="rect">
            <a:avLst/>
          </a:prstGeom>
        </p:spPr>
      </p:pic>
    </p:spTree>
    <p:extLst>
      <p:ext uri="{BB962C8B-B14F-4D97-AF65-F5344CB8AC3E}">
        <p14:creationId xmlns:p14="http://schemas.microsoft.com/office/powerpoint/2010/main" val="385173444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Slicers: To add a </a:t>
            </a:r>
            <a:r>
              <a:rPr lang="en-US" sz="2000" dirty="0" smtClean="0">
                <a:latin typeface="Verdana" panose="020B0604030504040204" pitchFamily="34" charset="0"/>
                <a:ea typeface="Verdana" panose="020B0604030504040204" pitchFamily="34" charset="0"/>
              </a:rPr>
              <a:t>slicer</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9072336" y="2505432"/>
            <a:ext cx="2581727" cy="2585323"/>
          </a:xfrm>
          <a:prstGeom prst="rect">
            <a:avLst/>
          </a:prstGeom>
        </p:spPr>
        <p:txBody>
          <a:bodyPr wrap="square">
            <a:spAutoFit/>
          </a:bodyPr>
          <a:lstStyle/>
          <a:p>
            <a:pPr fontAlgn="base"/>
            <a:r>
              <a:rPr lang="en-US" dirty="0"/>
              <a:t>The slicer will appear next to the PivotTable. Each selected item will be highlighted in blue. In the example below, the slicer contains all eight salespeople, but only five of them are currently selected.</a:t>
            </a:r>
            <a:endParaRPr lang="en-US" b="1"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pic>
        <p:nvPicPr>
          <p:cNvPr id="2" name="Picture 1"/>
          <p:cNvPicPr>
            <a:picLocks noChangeAspect="1"/>
          </p:cNvPicPr>
          <p:nvPr/>
        </p:nvPicPr>
        <p:blipFill>
          <a:blip r:embed="rId3"/>
          <a:stretch>
            <a:fillRect/>
          </a:stretch>
        </p:blipFill>
        <p:spPr>
          <a:xfrm>
            <a:off x="1485219" y="1924089"/>
            <a:ext cx="5476875" cy="3333750"/>
          </a:xfrm>
          <a:prstGeom prst="rect">
            <a:avLst/>
          </a:prstGeom>
        </p:spPr>
      </p:pic>
    </p:spTree>
    <p:extLst>
      <p:ext uri="{BB962C8B-B14F-4D97-AF65-F5344CB8AC3E}">
        <p14:creationId xmlns:p14="http://schemas.microsoft.com/office/powerpoint/2010/main" val="1475183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Decision Making </a:t>
            </a:r>
          </a:p>
        </p:txBody>
      </p:sp>
      <p:sp>
        <p:nvSpPr>
          <p:cNvPr id="3" name="TextBox 2"/>
          <p:cNvSpPr txBox="1"/>
          <p:nvPr/>
        </p:nvSpPr>
        <p:spPr>
          <a:xfrm>
            <a:off x="634306" y="1864609"/>
            <a:ext cx="9772437" cy="2862322"/>
          </a:xfrm>
          <a:prstGeom prst="rect">
            <a:avLst/>
          </a:prstGeom>
          <a:noFill/>
        </p:spPr>
        <p:txBody>
          <a:bodyPr wrap="square" rtlCol="0">
            <a:spAutoFit/>
          </a:bodyPr>
          <a:lstStyle/>
          <a:p>
            <a:pPr marL="285750" indent="-285750">
              <a:buFont typeface="Wingdings" panose="05000000000000000000" pitchFamily="2" charset="2"/>
              <a:buChar char="v"/>
            </a:pPr>
            <a:r>
              <a:rPr lang="en-US" dirty="0"/>
              <a:t>Simply put, decision-making is the process of deciding something, especially with a group of people.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From </a:t>
            </a:r>
            <a:r>
              <a:rPr lang="en-US" dirty="0"/>
              <a:t>a business decisions perspective, the aim is to achieve business objectives to satisfy stakeholder needs and expectations.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For the decision to be effective, however, decision-makers must forecast the outcome of each option and determine which is best for a particular situation.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That </a:t>
            </a:r>
            <a:r>
              <a:rPr lang="en-US" dirty="0"/>
              <a:t>makes decision support systems (DSS) like decision intelligence and business intelligence absolute essentials.</a:t>
            </a:r>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What is Decision Making? </a:t>
            </a:r>
            <a:endParaRPr lang="en-US" sz="20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9444779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Slicers: To add a </a:t>
            </a:r>
            <a:r>
              <a:rPr lang="en-US" sz="2000" dirty="0" smtClean="0">
                <a:latin typeface="Verdana" panose="020B0604030504040204" pitchFamily="34" charset="0"/>
                <a:ea typeface="Verdana" panose="020B0604030504040204" pitchFamily="34" charset="0"/>
              </a:rPr>
              <a:t>slicer</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8055429" y="1563795"/>
            <a:ext cx="3531701" cy="2585323"/>
          </a:xfrm>
          <a:prstGeom prst="rect">
            <a:avLst/>
          </a:prstGeom>
        </p:spPr>
        <p:txBody>
          <a:bodyPr wrap="square">
            <a:spAutoFit/>
          </a:bodyPr>
          <a:lstStyle/>
          <a:p>
            <a:pPr fontAlgn="base"/>
            <a:r>
              <a:rPr lang="en-US" dirty="0"/>
              <a:t>Just like filters, only </a:t>
            </a:r>
            <a:r>
              <a:rPr lang="en-US" b="1" dirty="0"/>
              <a:t>selected</a:t>
            </a:r>
            <a:r>
              <a:rPr lang="en-US" dirty="0"/>
              <a:t> items are used in the PivotTable. When you </a:t>
            </a:r>
            <a:r>
              <a:rPr lang="en-US" b="1" dirty="0"/>
              <a:t>select</a:t>
            </a:r>
            <a:r>
              <a:rPr lang="en-US" dirty="0"/>
              <a:t> or </a:t>
            </a:r>
            <a:r>
              <a:rPr lang="en-US" b="1" dirty="0"/>
              <a:t>deselect</a:t>
            </a:r>
            <a:r>
              <a:rPr lang="en-US" dirty="0"/>
              <a:t> an item, the PivotTable will instantly reflect the change. Try selecting different items to see how they affect the PivotTable. Press and hold the </a:t>
            </a:r>
            <a:r>
              <a:rPr lang="en-US" b="1" dirty="0"/>
              <a:t>Ctrl</a:t>
            </a:r>
            <a:r>
              <a:rPr lang="en-US" dirty="0"/>
              <a:t> key on your keyboard to select </a:t>
            </a:r>
            <a:r>
              <a:rPr lang="en-US" b="1" dirty="0"/>
              <a:t>multiple</a:t>
            </a:r>
            <a:r>
              <a:rPr lang="en-US" dirty="0"/>
              <a:t> items at once.</a:t>
            </a:r>
            <a:endParaRPr lang="en-US" b="1"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pic>
        <p:nvPicPr>
          <p:cNvPr id="9" name="Picture 8"/>
          <p:cNvPicPr>
            <a:picLocks noChangeAspect="1"/>
          </p:cNvPicPr>
          <p:nvPr/>
        </p:nvPicPr>
        <p:blipFill>
          <a:blip r:embed="rId3"/>
          <a:stretch>
            <a:fillRect/>
          </a:stretch>
        </p:blipFill>
        <p:spPr>
          <a:xfrm>
            <a:off x="1499733" y="1771689"/>
            <a:ext cx="5476875" cy="3333750"/>
          </a:xfrm>
          <a:prstGeom prst="rect">
            <a:avLst/>
          </a:prstGeom>
        </p:spPr>
      </p:pic>
    </p:spTree>
    <p:extLst>
      <p:ext uri="{BB962C8B-B14F-4D97-AF65-F5344CB8AC3E}">
        <p14:creationId xmlns:p14="http://schemas.microsoft.com/office/powerpoint/2010/main" val="240241082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err="1">
                <a:latin typeface="Verdana" panose="020B0604030504040204" pitchFamily="34" charset="0"/>
                <a:ea typeface="Verdana" panose="020B0604030504040204" pitchFamily="34" charset="0"/>
              </a:rPr>
              <a:t>PivotCharts</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1932442" y="3001803"/>
            <a:ext cx="8771359" cy="923330"/>
          </a:xfrm>
          <a:prstGeom prst="rect">
            <a:avLst/>
          </a:prstGeom>
        </p:spPr>
        <p:txBody>
          <a:bodyPr wrap="square">
            <a:spAutoFit/>
          </a:bodyPr>
          <a:lstStyle/>
          <a:p>
            <a:pPr fontAlgn="base"/>
            <a:r>
              <a:rPr lang="en-US" b="1" dirty="0" err="1"/>
              <a:t>PivotCharts</a:t>
            </a:r>
            <a:r>
              <a:rPr lang="en-US" dirty="0"/>
              <a:t> are like regular charts, except they display data from a </a:t>
            </a:r>
            <a:r>
              <a:rPr lang="en-US" b="1" dirty="0"/>
              <a:t>PivotTable</a:t>
            </a:r>
            <a:r>
              <a:rPr lang="en-US" dirty="0"/>
              <a:t>. Just like regular charts, you'll be able to select a </a:t>
            </a:r>
            <a:r>
              <a:rPr lang="en-US" b="1" dirty="0"/>
              <a:t>chart type</a:t>
            </a:r>
            <a:r>
              <a:rPr lang="en-US" dirty="0"/>
              <a:t>, </a:t>
            </a:r>
            <a:r>
              <a:rPr lang="en-US" b="1" dirty="0"/>
              <a:t>layout</a:t>
            </a:r>
            <a:r>
              <a:rPr lang="en-US" dirty="0"/>
              <a:t>, and </a:t>
            </a:r>
            <a:r>
              <a:rPr lang="en-US" b="1" dirty="0"/>
              <a:t>style</a:t>
            </a:r>
            <a:r>
              <a:rPr lang="en-US" dirty="0"/>
              <a:t> that will best represent the data.</a:t>
            </a:r>
            <a:endParaRPr lang="en-US" b="1"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0700134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err="1" smtClean="0">
                <a:latin typeface="Verdana" panose="020B0604030504040204" pitchFamily="34" charset="0"/>
                <a:ea typeface="Verdana" panose="020B0604030504040204" pitchFamily="34" charset="0"/>
              </a:rPr>
              <a:t>PivotCharts</a:t>
            </a:r>
            <a:r>
              <a:rPr lang="en-US" sz="2000" dirty="0">
                <a:latin typeface="Verdana" panose="020B0604030504040204" pitchFamily="34" charset="0"/>
                <a:ea typeface="Verdana" panose="020B0604030504040204" pitchFamily="34" charset="0"/>
              </a:rPr>
              <a:t>: To create a </a:t>
            </a:r>
            <a:r>
              <a:rPr lang="en-US" sz="2000" dirty="0" err="1" smtClean="0">
                <a:latin typeface="Verdana" panose="020B0604030504040204" pitchFamily="34" charset="0"/>
                <a:ea typeface="Verdana" panose="020B0604030504040204" pitchFamily="34" charset="0"/>
              </a:rPr>
              <a:t>PivotCharT</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673100" y="4525803"/>
            <a:ext cx="10741901" cy="2031325"/>
          </a:xfrm>
          <a:prstGeom prst="rect">
            <a:avLst/>
          </a:prstGeom>
        </p:spPr>
        <p:txBody>
          <a:bodyPr wrap="square">
            <a:spAutoFit/>
          </a:bodyPr>
          <a:lstStyle/>
          <a:p>
            <a:pPr fontAlgn="base"/>
            <a:r>
              <a:rPr lang="en-US" dirty="0"/>
              <a:t>In the example below, our PivotTable is showing a portion of each region's </a:t>
            </a:r>
            <a:r>
              <a:rPr lang="en-US" b="1" dirty="0"/>
              <a:t>sales figures</a:t>
            </a:r>
            <a:r>
              <a:rPr lang="en-US" dirty="0"/>
              <a:t>. We'll use a PivotChart so we can see the information more clearly</a:t>
            </a:r>
            <a:r>
              <a:rPr lang="en-US" dirty="0" smtClean="0"/>
              <a:t>.</a:t>
            </a:r>
          </a:p>
          <a:p>
            <a:pPr fontAlgn="base"/>
            <a:endParaRPr lang="en-US" dirty="0"/>
          </a:p>
          <a:p>
            <a:pPr fontAlgn="base"/>
            <a:r>
              <a:rPr lang="en-US" dirty="0"/>
              <a:t>Select </a:t>
            </a:r>
            <a:r>
              <a:rPr lang="en-US" b="1" dirty="0"/>
              <a:t>any cell</a:t>
            </a:r>
            <a:r>
              <a:rPr lang="en-US" dirty="0"/>
              <a:t> in your PivotTable</a:t>
            </a:r>
            <a:r>
              <a:rPr lang="en-US" dirty="0" smtClean="0"/>
              <a:t>.</a:t>
            </a:r>
          </a:p>
          <a:p>
            <a:pPr fontAlgn="base"/>
            <a:endParaRPr lang="en-US" dirty="0"/>
          </a:p>
          <a:p>
            <a:r>
              <a:rPr lang="en-US" dirty="0"/>
              <a:t>From the </a:t>
            </a:r>
            <a:r>
              <a:rPr lang="en-US" b="1" dirty="0"/>
              <a:t>Insert </a:t>
            </a:r>
            <a:r>
              <a:rPr lang="en-US" dirty="0"/>
              <a:t>tab, click the </a:t>
            </a:r>
            <a:r>
              <a:rPr lang="en-US" b="1" dirty="0"/>
              <a:t>PivotChart</a:t>
            </a:r>
            <a:r>
              <a:rPr lang="en-US" dirty="0"/>
              <a:t> command.</a:t>
            </a:r>
            <a:br>
              <a:rPr lang="en-US" dirty="0"/>
            </a:br>
            <a:endParaRPr lang="en-US" b="1"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pic>
        <p:nvPicPr>
          <p:cNvPr id="2" name="Picture 1"/>
          <p:cNvPicPr>
            <a:picLocks noChangeAspect="1"/>
          </p:cNvPicPr>
          <p:nvPr/>
        </p:nvPicPr>
        <p:blipFill>
          <a:blip r:embed="rId3"/>
          <a:stretch>
            <a:fillRect/>
          </a:stretch>
        </p:blipFill>
        <p:spPr>
          <a:xfrm>
            <a:off x="959514" y="1642626"/>
            <a:ext cx="10169071" cy="2499931"/>
          </a:xfrm>
          <a:prstGeom prst="rect">
            <a:avLst/>
          </a:prstGeom>
        </p:spPr>
      </p:pic>
    </p:spTree>
    <p:extLst>
      <p:ext uri="{BB962C8B-B14F-4D97-AF65-F5344CB8AC3E}">
        <p14:creationId xmlns:p14="http://schemas.microsoft.com/office/powerpoint/2010/main" val="40637781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err="1" smtClean="0">
                <a:latin typeface="Verdana" panose="020B0604030504040204" pitchFamily="34" charset="0"/>
                <a:ea typeface="Verdana" panose="020B0604030504040204" pitchFamily="34" charset="0"/>
              </a:rPr>
              <a:t>PivotCharts</a:t>
            </a:r>
            <a:r>
              <a:rPr lang="en-US" sz="2000" dirty="0">
                <a:latin typeface="Verdana" panose="020B0604030504040204" pitchFamily="34" charset="0"/>
                <a:ea typeface="Verdana" panose="020B0604030504040204" pitchFamily="34" charset="0"/>
              </a:rPr>
              <a:t>: To create a </a:t>
            </a:r>
            <a:r>
              <a:rPr lang="en-US" sz="2000" dirty="0" err="1" smtClean="0">
                <a:latin typeface="Verdana" panose="020B0604030504040204" pitchFamily="34" charset="0"/>
                <a:ea typeface="Verdana" panose="020B0604030504040204" pitchFamily="34" charset="0"/>
              </a:rPr>
              <a:t>PivotCharT</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8360229" y="3001803"/>
            <a:ext cx="2866087" cy="1477328"/>
          </a:xfrm>
          <a:prstGeom prst="rect">
            <a:avLst/>
          </a:prstGeom>
        </p:spPr>
        <p:txBody>
          <a:bodyPr wrap="square">
            <a:spAutoFit/>
          </a:bodyPr>
          <a:lstStyle/>
          <a:p>
            <a:pPr fontAlgn="base"/>
            <a:r>
              <a:rPr lang="en-US" dirty="0"/>
              <a:t>The </a:t>
            </a:r>
            <a:r>
              <a:rPr lang="en-US" b="1" dirty="0"/>
              <a:t>Insert Chart</a:t>
            </a:r>
            <a:r>
              <a:rPr lang="en-US" dirty="0"/>
              <a:t> dialog box will appear. Select the desired </a:t>
            </a:r>
            <a:r>
              <a:rPr lang="en-US" b="1" dirty="0"/>
              <a:t>chart type</a:t>
            </a:r>
            <a:r>
              <a:rPr lang="en-US" dirty="0"/>
              <a:t> and </a:t>
            </a:r>
            <a:r>
              <a:rPr lang="en-US" b="1" dirty="0"/>
              <a:t>layout</a:t>
            </a:r>
            <a:r>
              <a:rPr lang="en-US" dirty="0"/>
              <a:t>, then click </a:t>
            </a:r>
            <a:r>
              <a:rPr lang="en-US" b="1" dirty="0"/>
              <a:t>OK</a:t>
            </a:r>
            <a:r>
              <a:rPr lang="en-US" dirty="0"/>
              <a:t>.</a:t>
            </a:r>
            <a:endParaRPr lang="en-US" b="1"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pic>
        <p:nvPicPr>
          <p:cNvPr id="9" name="Picture 8"/>
          <p:cNvPicPr>
            <a:picLocks noChangeAspect="1"/>
          </p:cNvPicPr>
          <p:nvPr/>
        </p:nvPicPr>
        <p:blipFill>
          <a:blip r:embed="rId3"/>
          <a:stretch>
            <a:fillRect/>
          </a:stretch>
        </p:blipFill>
        <p:spPr>
          <a:xfrm>
            <a:off x="673100" y="1454532"/>
            <a:ext cx="5858329" cy="4709812"/>
          </a:xfrm>
          <a:prstGeom prst="rect">
            <a:avLst/>
          </a:prstGeom>
        </p:spPr>
      </p:pic>
    </p:spTree>
    <p:extLst>
      <p:ext uri="{BB962C8B-B14F-4D97-AF65-F5344CB8AC3E}">
        <p14:creationId xmlns:p14="http://schemas.microsoft.com/office/powerpoint/2010/main" val="226063243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err="1" smtClean="0">
                <a:latin typeface="Verdana" panose="020B0604030504040204" pitchFamily="34" charset="0"/>
                <a:ea typeface="Verdana" panose="020B0604030504040204" pitchFamily="34" charset="0"/>
              </a:rPr>
              <a:t>PivotCharts</a:t>
            </a:r>
            <a:r>
              <a:rPr lang="en-US" sz="2000" dirty="0">
                <a:latin typeface="Verdana" panose="020B0604030504040204" pitchFamily="34" charset="0"/>
                <a:ea typeface="Verdana" panose="020B0604030504040204" pitchFamily="34" charset="0"/>
              </a:rPr>
              <a:t>: To create a </a:t>
            </a:r>
            <a:r>
              <a:rPr lang="en-US" sz="2000" dirty="0" err="1" smtClean="0">
                <a:latin typeface="Verdana" panose="020B0604030504040204" pitchFamily="34" charset="0"/>
                <a:ea typeface="Verdana" panose="020B0604030504040204" pitchFamily="34" charset="0"/>
              </a:rPr>
              <a:t>PivotCharT</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8360229" y="3001803"/>
            <a:ext cx="2866087" cy="369332"/>
          </a:xfrm>
          <a:prstGeom prst="rect">
            <a:avLst/>
          </a:prstGeom>
        </p:spPr>
        <p:txBody>
          <a:bodyPr wrap="square">
            <a:spAutoFit/>
          </a:bodyPr>
          <a:lstStyle/>
          <a:p>
            <a:pPr fontAlgn="base"/>
            <a:r>
              <a:rPr lang="en-US" dirty="0"/>
              <a:t>The PivotChart will appear.</a:t>
            </a:r>
            <a:endParaRPr lang="en-US" b="1"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673100" y="1429331"/>
            <a:ext cx="6953250" cy="4857750"/>
          </a:xfrm>
          <a:prstGeom prst="rect">
            <a:avLst/>
          </a:prstGeom>
        </p:spPr>
      </p:pic>
    </p:spTree>
    <p:extLst>
      <p:ext uri="{BB962C8B-B14F-4D97-AF65-F5344CB8AC3E}">
        <p14:creationId xmlns:p14="http://schemas.microsoft.com/office/powerpoint/2010/main" val="357102656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err="1" smtClean="0">
                <a:latin typeface="Verdana" panose="020B0604030504040204" pitchFamily="34" charset="0"/>
                <a:ea typeface="Verdana" panose="020B0604030504040204" pitchFamily="34" charset="0"/>
              </a:rPr>
              <a:t>PivotCharts</a:t>
            </a:r>
            <a:r>
              <a:rPr lang="en-US" sz="2000" dirty="0">
                <a:latin typeface="Verdana" panose="020B0604030504040204" pitchFamily="34" charset="0"/>
                <a:ea typeface="Verdana" panose="020B0604030504040204" pitchFamily="34" charset="0"/>
              </a:rPr>
              <a:t>: To create a </a:t>
            </a:r>
            <a:r>
              <a:rPr lang="en-US" sz="2000" dirty="0" err="1" smtClean="0">
                <a:latin typeface="Verdana" panose="020B0604030504040204" pitchFamily="34" charset="0"/>
                <a:ea typeface="Verdana" panose="020B0604030504040204" pitchFamily="34" charset="0"/>
              </a:rPr>
              <a:t>PivotCharT</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8650515" y="1906921"/>
            <a:ext cx="2866087" cy="3139321"/>
          </a:xfrm>
          <a:prstGeom prst="rect">
            <a:avLst/>
          </a:prstGeom>
        </p:spPr>
        <p:txBody>
          <a:bodyPr wrap="square">
            <a:spAutoFit/>
          </a:bodyPr>
          <a:lstStyle/>
          <a:p>
            <a:pPr fontAlgn="base"/>
            <a:r>
              <a:rPr lang="en-US" dirty="0"/>
              <a:t>Try using </a:t>
            </a:r>
            <a:r>
              <a:rPr lang="en-US" b="1" dirty="0"/>
              <a:t>filters</a:t>
            </a:r>
            <a:r>
              <a:rPr lang="en-US" dirty="0"/>
              <a:t> or </a:t>
            </a:r>
            <a:r>
              <a:rPr lang="en-US" b="1" dirty="0"/>
              <a:t>slicers</a:t>
            </a:r>
            <a:r>
              <a:rPr lang="en-US" dirty="0"/>
              <a:t> to narrow down the data in your PivotChart. To view different subsets of information, change the </a:t>
            </a:r>
            <a:r>
              <a:rPr lang="en-US" b="1" dirty="0"/>
              <a:t>columns</a:t>
            </a:r>
            <a:r>
              <a:rPr lang="en-US" dirty="0"/>
              <a:t> or </a:t>
            </a:r>
            <a:r>
              <a:rPr lang="en-US" b="1" dirty="0"/>
              <a:t>rows</a:t>
            </a:r>
            <a:r>
              <a:rPr lang="en-US" dirty="0"/>
              <a:t> in your PivotTable. In the example below, we've changed the PivotTable to view the </a:t>
            </a:r>
            <a:r>
              <a:rPr lang="en-US" b="1" dirty="0"/>
              <a:t>monthly sales</a:t>
            </a:r>
            <a:r>
              <a:rPr lang="en-US" dirty="0"/>
              <a:t> for each salesperson.</a:t>
            </a:r>
            <a:endParaRPr lang="en-US" b="1"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ADVANCED PIVOT TABLES</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673100" y="1388068"/>
            <a:ext cx="6953250" cy="4707932"/>
          </a:xfrm>
          <a:prstGeom prst="rect">
            <a:avLst/>
          </a:prstGeom>
        </p:spPr>
      </p:pic>
    </p:spTree>
    <p:extLst>
      <p:ext uri="{BB962C8B-B14F-4D97-AF65-F5344CB8AC3E}">
        <p14:creationId xmlns:p14="http://schemas.microsoft.com/office/powerpoint/2010/main" val="10707326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1538515" y="2777778"/>
            <a:ext cx="8381516" cy="1477328"/>
          </a:xfrm>
          <a:prstGeom prst="rect">
            <a:avLst/>
          </a:prstGeom>
        </p:spPr>
        <p:txBody>
          <a:bodyPr wrap="square">
            <a:spAutoFit/>
          </a:bodyPr>
          <a:lstStyle/>
          <a:p>
            <a:pPr fontAlgn="base"/>
            <a:r>
              <a:rPr lang="en-US" dirty="0"/>
              <a:t>The Analysis </a:t>
            </a:r>
            <a:r>
              <a:rPr lang="en-US" dirty="0" err="1"/>
              <a:t>ToolPak</a:t>
            </a:r>
            <a:r>
              <a:rPr lang="en-US" dirty="0"/>
              <a:t> is an Excel add-in program that provides data analysis tools for financial, statistical and engineering data analysis</a:t>
            </a:r>
            <a:r>
              <a:rPr lang="en-US" dirty="0" smtClean="0"/>
              <a:t>.</a:t>
            </a:r>
          </a:p>
          <a:p>
            <a:pPr fontAlgn="base"/>
            <a:endParaRPr lang="en-US" b="1" dirty="0"/>
          </a:p>
          <a:p>
            <a:pPr fontAlgn="base"/>
            <a:r>
              <a:rPr lang="en-US" dirty="0"/>
              <a:t>The Analysis </a:t>
            </a:r>
            <a:r>
              <a:rPr lang="en-US" dirty="0" err="1"/>
              <a:t>ToolPak</a:t>
            </a:r>
            <a:r>
              <a:rPr lang="en-US" dirty="0"/>
              <a:t> is an add-in for Microsoft Excel that comes with Microsoft Excel.  An add-in is simply a hidden workbook that adds commands or features to Excel.</a:t>
            </a:r>
            <a:endParaRPr lang="en-US" b="1"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4185285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How to Install DAT</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634306" y="1468387"/>
            <a:ext cx="4590837" cy="1200329"/>
          </a:xfrm>
          <a:prstGeom prst="rect">
            <a:avLst/>
          </a:prstGeom>
        </p:spPr>
        <p:txBody>
          <a:bodyPr wrap="square">
            <a:spAutoFit/>
          </a:bodyPr>
          <a:lstStyle/>
          <a:p>
            <a:pPr marL="342900" indent="-342900" fontAlgn="base">
              <a:buAutoNum type="arabicPeriod"/>
            </a:pPr>
            <a:r>
              <a:rPr lang="en-US" dirty="0" smtClean="0"/>
              <a:t>On </a:t>
            </a:r>
            <a:r>
              <a:rPr lang="en-US" dirty="0"/>
              <a:t>the File tab, click Options</a:t>
            </a:r>
            <a:r>
              <a:rPr lang="en-US" dirty="0" smtClean="0"/>
              <a:t>.</a:t>
            </a:r>
          </a:p>
          <a:p>
            <a:pPr marL="342900" indent="-342900" fontAlgn="base">
              <a:buAutoNum type="arabicPeriod"/>
            </a:pPr>
            <a:r>
              <a:rPr lang="en-US" dirty="0" smtClean="0"/>
              <a:t>Under </a:t>
            </a:r>
            <a:r>
              <a:rPr lang="en-US" dirty="0"/>
              <a:t>Add-ins, select Analysis </a:t>
            </a:r>
            <a:r>
              <a:rPr lang="en-US" dirty="0" err="1"/>
              <a:t>ToolPak</a:t>
            </a:r>
            <a:r>
              <a:rPr lang="en-US" dirty="0"/>
              <a:t> and click on the Go button</a:t>
            </a:r>
            <a:r>
              <a:rPr lang="en-US" dirty="0" smtClean="0"/>
              <a:t>.</a:t>
            </a:r>
          </a:p>
          <a:p>
            <a:pPr marL="342900" indent="-342900" fontAlgn="base">
              <a:buAutoNum type="arabicPeriod"/>
            </a:pPr>
            <a:endParaRPr lang="en-US"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5954696" y="894580"/>
            <a:ext cx="5753100" cy="5406479"/>
          </a:xfrm>
          <a:prstGeom prst="rect">
            <a:avLst/>
          </a:prstGeom>
        </p:spPr>
      </p:pic>
    </p:spTree>
    <p:extLst>
      <p:ext uri="{BB962C8B-B14F-4D97-AF65-F5344CB8AC3E}">
        <p14:creationId xmlns:p14="http://schemas.microsoft.com/office/powerpoint/2010/main" val="377100564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How to Install DAT</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634306" y="1468387"/>
            <a:ext cx="4590837" cy="369332"/>
          </a:xfrm>
          <a:prstGeom prst="rect">
            <a:avLst/>
          </a:prstGeom>
        </p:spPr>
        <p:txBody>
          <a:bodyPr wrap="square">
            <a:spAutoFit/>
          </a:bodyPr>
          <a:lstStyle/>
          <a:p>
            <a:pPr fontAlgn="base"/>
            <a:r>
              <a:rPr lang="en-US" dirty="0" smtClean="0"/>
              <a:t>3. Check </a:t>
            </a:r>
            <a:r>
              <a:rPr lang="en-US" dirty="0"/>
              <a:t>Analysis </a:t>
            </a:r>
            <a:r>
              <a:rPr lang="en-US" dirty="0" err="1"/>
              <a:t>ToolPak</a:t>
            </a:r>
            <a:r>
              <a:rPr lang="en-US" dirty="0"/>
              <a:t> and click on OK.</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3"/>
          <a:stretch>
            <a:fillRect/>
          </a:stretch>
        </p:blipFill>
        <p:spPr>
          <a:xfrm>
            <a:off x="6868545" y="894580"/>
            <a:ext cx="4371295" cy="5452696"/>
          </a:xfrm>
          <a:prstGeom prst="rect">
            <a:avLst/>
          </a:prstGeom>
        </p:spPr>
      </p:pic>
    </p:spTree>
    <p:extLst>
      <p:ext uri="{BB962C8B-B14F-4D97-AF65-F5344CB8AC3E}">
        <p14:creationId xmlns:p14="http://schemas.microsoft.com/office/powerpoint/2010/main" val="181410088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How to Install DAT</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634306" y="1468387"/>
            <a:ext cx="4590837" cy="646331"/>
          </a:xfrm>
          <a:prstGeom prst="rect">
            <a:avLst/>
          </a:prstGeom>
        </p:spPr>
        <p:txBody>
          <a:bodyPr wrap="square">
            <a:spAutoFit/>
          </a:bodyPr>
          <a:lstStyle/>
          <a:p>
            <a:pPr fontAlgn="base"/>
            <a:r>
              <a:rPr lang="en-US" dirty="0" smtClean="0"/>
              <a:t>4. On </a:t>
            </a:r>
            <a:r>
              <a:rPr lang="en-US" dirty="0"/>
              <a:t>the Data tab, in the Analysis group, you can now click on Data Analysis.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p:cNvPicPr>
            <a:picLocks noChangeAspect="1"/>
          </p:cNvPicPr>
          <p:nvPr/>
        </p:nvPicPr>
        <p:blipFill>
          <a:blip r:embed="rId3"/>
          <a:stretch>
            <a:fillRect/>
          </a:stretch>
        </p:blipFill>
        <p:spPr>
          <a:xfrm>
            <a:off x="1932442" y="3140302"/>
            <a:ext cx="8097802" cy="1662793"/>
          </a:xfrm>
          <a:prstGeom prst="rect">
            <a:avLst/>
          </a:prstGeom>
        </p:spPr>
      </p:pic>
    </p:spTree>
    <p:extLst>
      <p:ext uri="{BB962C8B-B14F-4D97-AF65-F5344CB8AC3E}">
        <p14:creationId xmlns:p14="http://schemas.microsoft.com/office/powerpoint/2010/main" val="6095863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Decision Making </a:t>
            </a:r>
          </a:p>
        </p:txBody>
      </p:sp>
      <p:sp>
        <p:nvSpPr>
          <p:cNvPr id="3" name="TextBox 2"/>
          <p:cNvSpPr txBox="1"/>
          <p:nvPr/>
        </p:nvSpPr>
        <p:spPr>
          <a:xfrm>
            <a:off x="634306" y="1864609"/>
            <a:ext cx="9366037" cy="2585323"/>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Business </a:t>
            </a:r>
            <a:r>
              <a:rPr lang="en-US" dirty="0"/>
              <a:t>intelligence decisions typically fall into three categories: </a:t>
            </a:r>
            <a:endParaRPr lang="en-US" dirty="0" smtClean="0"/>
          </a:p>
          <a:p>
            <a:pPr marL="285750" indent="-285750">
              <a:buFont typeface="Wingdings" panose="05000000000000000000" pitchFamily="2" charset="2"/>
              <a:buChar char="v"/>
            </a:pPr>
            <a:endParaRPr lang="en-US" dirty="0" smtClean="0"/>
          </a:p>
          <a:p>
            <a:pPr marL="3543300" lvl="7" indent="-342900">
              <a:buFont typeface="+mj-lt"/>
              <a:buAutoNum type="arabicPeriod"/>
            </a:pPr>
            <a:r>
              <a:rPr lang="en-US" dirty="0" smtClean="0">
                <a:solidFill>
                  <a:srgbClr val="FF0000"/>
                </a:solidFill>
              </a:rPr>
              <a:t>Strategic</a:t>
            </a:r>
          </a:p>
          <a:p>
            <a:pPr marL="3543300" lvl="7" indent="-342900">
              <a:buFont typeface="+mj-lt"/>
              <a:buAutoNum type="arabicPeriod"/>
            </a:pPr>
            <a:r>
              <a:rPr lang="en-US" dirty="0" smtClean="0">
                <a:solidFill>
                  <a:srgbClr val="FF0000"/>
                </a:solidFill>
              </a:rPr>
              <a:t>tactical</a:t>
            </a:r>
            <a:r>
              <a:rPr lang="en-US" dirty="0">
                <a:solidFill>
                  <a:srgbClr val="FF0000"/>
                </a:solidFill>
              </a:rPr>
              <a:t>, and </a:t>
            </a:r>
            <a:endParaRPr lang="en-US" dirty="0" smtClean="0">
              <a:solidFill>
                <a:srgbClr val="FF0000"/>
              </a:solidFill>
            </a:endParaRPr>
          </a:p>
          <a:p>
            <a:pPr marL="3543300" lvl="7" indent="-342900">
              <a:buFont typeface="+mj-lt"/>
              <a:buAutoNum type="arabicPeriod"/>
            </a:pPr>
            <a:r>
              <a:rPr lang="en-US" dirty="0" smtClean="0">
                <a:solidFill>
                  <a:srgbClr val="FF0000"/>
                </a:solidFill>
              </a:rPr>
              <a:t>operational.</a:t>
            </a:r>
          </a:p>
          <a:p>
            <a:pPr marL="3543300" lvl="7" indent="-342900">
              <a:buFont typeface="Wingdings" panose="05000000000000000000" pitchFamily="2" charset="2"/>
              <a:buChar char="v"/>
            </a:pPr>
            <a:endParaRPr lang="en-US" dirty="0"/>
          </a:p>
          <a:p>
            <a:pPr marL="285750" indent="-285750">
              <a:buFont typeface="Wingdings" panose="05000000000000000000" pitchFamily="2" charset="2"/>
              <a:buChar char="v"/>
            </a:pPr>
            <a:r>
              <a:rPr lang="en-US" dirty="0"/>
              <a:t>An organization needs to gain a complete understanding of these types of decisions in business intelligence to make better-informed decisions that lead to increased customer and stakeholder satisfaction, operational efficiency, and revenue.</a:t>
            </a:r>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Business intelligence decisions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7544329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How to Install DAT</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634306" y="1468387"/>
            <a:ext cx="4590837" cy="369332"/>
          </a:xfrm>
          <a:prstGeom prst="rect">
            <a:avLst/>
          </a:prstGeom>
        </p:spPr>
        <p:txBody>
          <a:bodyPr wrap="square">
            <a:spAutoFit/>
          </a:bodyPr>
          <a:lstStyle/>
          <a:p>
            <a:pPr fontAlgn="base"/>
            <a:r>
              <a:rPr lang="en-US" dirty="0"/>
              <a:t>The following dialog box below appears</a:t>
            </a:r>
            <a:r>
              <a:rPr lang="en-US" dirty="0" smtClean="0"/>
              <a:t>.</a:t>
            </a:r>
            <a:endParaRPr lang="en-US"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Select Histo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812" y="2703285"/>
            <a:ext cx="6020375" cy="303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70044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How to Install DAT</a:t>
            </a:r>
            <a:endParaRPr lang="en-US" sz="2000" dirty="0">
              <a:latin typeface="Verdana" panose="020B0604030504040204" pitchFamily="34" charset="0"/>
              <a:ea typeface="Verdana" panose="020B0604030504040204" pitchFamily="34" charset="0"/>
            </a:endParaRPr>
          </a:p>
        </p:txBody>
      </p:sp>
      <p:sp>
        <p:nvSpPr>
          <p:cNvPr id="17" name="Rectangle 16"/>
          <p:cNvSpPr/>
          <p:nvPr/>
        </p:nvSpPr>
        <p:spPr>
          <a:xfrm>
            <a:off x="634306" y="1468387"/>
            <a:ext cx="4590837" cy="369332"/>
          </a:xfrm>
          <a:prstGeom prst="rect">
            <a:avLst/>
          </a:prstGeom>
        </p:spPr>
        <p:txBody>
          <a:bodyPr wrap="square">
            <a:spAutoFit/>
          </a:bodyPr>
          <a:lstStyle/>
          <a:p>
            <a:pPr fontAlgn="base"/>
            <a:r>
              <a:rPr lang="en-US" dirty="0"/>
              <a:t>The following dialog box below appears</a:t>
            </a:r>
            <a:r>
              <a:rPr lang="en-US" dirty="0" smtClean="0"/>
              <a:t>.</a:t>
            </a:r>
            <a:endParaRPr lang="en-US" dirty="0"/>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Select Histo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5812" y="2703285"/>
            <a:ext cx="6020375" cy="303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50221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Descriptive statistics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673100" y="1454531"/>
            <a:ext cx="9472386" cy="4524315"/>
          </a:xfrm>
          <a:prstGeom prst="rect">
            <a:avLst/>
          </a:prstGeom>
        </p:spPr>
        <p:txBody>
          <a:bodyPr wrap="square">
            <a:spAutoFit/>
          </a:bodyPr>
          <a:lstStyle/>
          <a:p>
            <a:pPr marL="285750" indent="-285750">
              <a:buFont typeface="Wingdings" panose="05000000000000000000" pitchFamily="2" charset="2"/>
              <a:buChar char="v"/>
            </a:pPr>
            <a:r>
              <a:rPr lang="en-US" dirty="0"/>
              <a:t>Descriptive statistics are one of the fundamental “must knows” with any set of data.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It </a:t>
            </a:r>
            <a:r>
              <a:rPr lang="en-US" dirty="0"/>
              <a:t>gives us a general idea of trends in the data like getting to know The mean, mode, median for the range or Variance and standard deviation, Skewness, Count, maximum and minimum.</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Descriptive statistics is useful because it allows you to take a large amount of data and summarize it.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For </a:t>
            </a:r>
            <a:r>
              <a:rPr lang="en-US" dirty="0"/>
              <a:t>example, let’s say you had data on the incomes of one million people. </a:t>
            </a:r>
            <a:endParaRPr lang="en-US" dirty="0" smtClean="0"/>
          </a:p>
          <a:p>
            <a:endParaRPr lang="en-US" dirty="0"/>
          </a:p>
          <a:p>
            <a:pPr marL="1200150" lvl="2" indent="-285750">
              <a:buFont typeface="Arial" panose="020B0604020202020204" pitchFamily="34" charset="0"/>
              <a:buChar char="•"/>
            </a:pPr>
            <a:r>
              <a:rPr lang="en-US" dirty="0" smtClean="0"/>
              <a:t>No </a:t>
            </a:r>
            <a:r>
              <a:rPr lang="en-US" dirty="0"/>
              <a:t>one is going to want to read a million pieces of data; if they did, they wouldn’t be able to glean any useful information from it. </a:t>
            </a:r>
            <a:endParaRPr lang="en-US" dirty="0" smtClean="0"/>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r>
              <a:rPr lang="en-US" dirty="0" smtClean="0"/>
              <a:t>On </a:t>
            </a:r>
            <a:r>
              <a:rPr lang="en-US" dirty="0"/>
              <a:t>the other hand, if you summarize it, it becomes useful: an average wage, or a median income, is much easier to understand than reams of data.</a:t>
            </a:r>
          </a:p>
          <a:p>
            <a:endParaRPr lang="en-US" dirty="0"/>
          </a:p>
        </p:txBody>
      </p:sp>
    </p:spTree>
    <p:extLst>
      <p:ext uri="{BB962C8B-B14F-4D97-AF65-F5344CB8AC3E}">
        <p14:creationId xmlns:p14="http://schemas.microsoft.com/office/powerpoint/2010/main" val="22316947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Descriptive </a:t>
            </a:r>
            <a:r>
              <a:rPr lang="en-US" sz="2000" dirty="0" smtClean="0">
                <a:latin typeface="Verdana" panose="020B0604030504040204" pitchFamily="34" charset="0"/>
                <a:ea typeface="Verdana" panose="020B0604030504040204" pitchFamily="34" charset="0"/>
              </a:rPr>
              <a:t>statistics Features </a:t>
            </a:r>
            <a:endParaRPr lang="en-US" sz="2000" dirty="0">
              <a:latin typeface="Verdana" panose="020B0604030504040204" pitchFamily="34" charset="0"/>
              <a:ea typeface="Verdana" panose="020B0604030504040204" pitchFamily="34" charset="0"/>
            </a:endParaRP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7" name="Table 16"/>
          <p:cNvGraphicFramePr>
            <a:graphicFrameLocks noGrp="1"/>
          </p:cNvGraphicFramePr>
          <p:nvPr>
            <p:extLst>
              <p:ext uri="{D42A27DB-BD31-4B8C-83A1-F6EECF244321}">
                <p14:modId xmlns:p14="http://schemas.microsoft.com/office/powerpoint/2010/main" val="1135820726"/>
              </p:ext>
            </p:extLst>
          </p:nvPr>
        </p:nvGraphicFramePr>
        <p:xfrm>
          <a:off x="673100" y="1351780"/>
          <a:ext cx="10183590" cy="4831305"/>
        </p:xfrm>
        <a:graphic>
          <a:graphicData uri="http://schemas.openxmlformats.org/drawingml/2006/table">
            <a:tbl>
              <a:tblPr>
                <a:tableStyleId>{D7AC3CCA-C797-4891-BE02-D94E43425B78}</a:tableStyleId>
              </a:tblPr>
              <a:tblGrid>
                <a:gridCol w="5091795">
                  <a:extLst>
                    <a:ext uri="{9D8B030D-6E8A-4147-A177-3AD203B41FA5}">
                      <a16:colId xmlns:a16="http://schemas.microsoft.com/office/drawing/2014/main" val="3508749486"/>
                    </a:ext>
                  </a:extLst>
                </a:gridCol>
                <a:gridCol w="5091795">
                  <a:extLst>
                    <a:ext uri="{9D8B030D-6E8A-4147-A177-3AD203B41FA5}">
                      <a16:colId xmlns:a16="http://schemas.microsoft.com/office/drawing/2014/main" val="3310010374"/>
                    </a:ext>
                  </a:extLst>
                </a:gridCol>
              </a:tblGrid>
              <a:tr h="520399">
                <a:tc>
                  <a:txBody>
                    <a:bodyPr/>
                    <a:lstStyle/>
                    <a:p>
                      <a:pPr algn="ctr"/>
                      <a:r>
                        <a:rPr lang="en-US" sz="2400" b="1" u="sng" dirty="0"/>
                        <a:t>Statistic</a:t>
                      </a:r>
                    </a:p>
                  </a:txBody>
                  <a:tcPr marL="31886" marR="31886" marT="31886" marB="31886" anchor="ctr"/>
                </a:tc>
                <a:tc>
                  <a:txBody>
                    <a:bodyPr/>
                    <a:lstStyle/>
                    <a:p>
                      <a:pPr algn="ctr"/>
                      <a:r>
                        <a:rPr lang="en-US" sz="2400" b="1" u="sng" dirty="0"/>
                        <a:t>Description</a:t>
                      </a:r>
                    </a:p>
                  </a:txBody>
                  <a:tcPr marL="31886" marR="31886" marT="31886" marB="31886" anchor="ctr"/>
                </a:tc>
                <a:extLst>
                  <a:ext uri="{0D108BD9-81ED-4DB2-BD59-A6C34878D82A}">
                    <a16:rowId xmlns:a16="http://schemas.microsoft.com/office/drawing/2014/main" val="2614992031"/>
                  </a:ext>
                </a:extLst>
              </a:tr>
              <a:tr h="446543">
                <a:tc>
                  <a:txBody>
                    <a:bodyPr/>
                    <a:lstStyle/>
                    <a:p>
                      <a:r>
                        <a:rPr lang="en-US" sz="2000" dirty="0"/>
                        <a:t>Mean</a:t>
                      </a:r>
                    </a:p>
                  </a:txBody>
                  <a:tcPr marL="31886" marR="31886" marT="31886" marB="31886" anchor="ctr"/>
                </a:tc>
                <a:tc>
                  <a:txBody>
                    <a:bodyPr/>
                    <a:lstStyle/>
                    <a:p>
                      <a:r>
                        <a:rPr lang="en-US" sz="2000"/>
                        <a:t>Shows the arithmetic mean of the sample data.</a:t>
                      </a:r>
                    </a:p>
                  </a:txBody>
                  <a:tcPr marL="31886" marR="31886" marT="31886" marB="31886" anchor="ctr"/>
                </a:tc>
                <a:extLst>
                  <a:ext uri="{0D108BD9-81ED-4DB2-BD59-A6C34878D82A}">
                    <a16:rowId xmlns:a16="http://schemas.microsoft.com/office/drawing/2014/main" val="2340924610"/>
                  </a:ext>
                </a:extLst>
              </a:tr>
              <a:tr h="446543">
                <a:tc>
                  <a:txBody>
                    <a:bodyPr/>
                    <a:lstStyle/>
                    <a:p>
                      <a:r>
                        <a:rPr lang="en-US" sz="2000" dirty="0"/>
                        <a:t>Standard Error</a:t>
                      </a:r>
                    </a:p>
                  </a:txBody>
                  <a:tcPr marL="31886" marR="31886" marT="31886" marB="31886" anchor="ctr"/>
                </a:tc>
                <a:tc>
                  <a:txBody>
                    <a:bodyPr/>
                    <a:lstStyle/>
                    <a:p>
                      <a:r>
                        <a:rPr lang="en-US" sz="2000"/>
                        <a:t>Shows the standard error of the data set</a:t>
                      </a:r>
                    </a:p>
                  </a:txBody>
                  <a:tcPr marL="31886" marR="31886" marT="31886" marB="31886" anchor="ctr"/>
                </a:tc>
                <a:extLst>
                  <a:ext uri="{0D108BD9-81ED-4DB2-BD59-A6C34878D82A}">
                    <a16:rowId xmlns:a16="http://schemas.microsoft.com/office/drawing/2014/main" val="1486386048"/>
                  </a:ext>
                </a:extLst>
              </a:tr>
              <a:tr h="446543">
                <a:tc>
                  <a:txBody>
                    <a:bodyPr/>
                    <a:lstStyle/>
                    <a:p>
                      <a:r>
                        <a:rPr lang="en-US" sz="2000" dirty="0"/>
                        <a:t>Median</a:t>
                      </a:r>
                    </a:p>
                  </a:txBody>
                  <a:tcPr marL="31886" marR="31886" marT="31886" marB="31886" anchor="ctr"/>
                </a:tc>
                <a:tc>
                  <a:txBody>
                    <a:bodyPr/>
                    <a:lstStyle/>
                    <a:p>
                      <a:r>
                        <a:rPr lang="en-US" sz="2000"/>
                        <a:t>Shows the middle value in the data set</a:t>
                      </a:r>
                    </a:p>
                  </a:txBody>
                  <a:tcPr marL="31886" marR="31886" marT="31886" marB="31886" anchor="ctr"/>
                </a:tc>
                <a:extLst>
                  <a:ext uri="{0D108BD9-81ED-4DB2-BD59-A6C34878D82A}">
                    <a16:rowId xmlns:a16="http://schemas.microsoft.com/office/drawing/2014/main" val="3906955854"/>
                  </a:ext>
                </a:extLst>
              </a:tr>
              <a:tr h="446543">
                <a:tc>
                  <a:txBody>
                    <a:bodyPr/>
                    <a:lstStyle/>
                    <a:p>
                      <a:r>
                        <a:rPr lang="en-US" sz="2000" dirty="0"/>
                        <a:t>Mode</a:t>
                      </a:r>
                    </a:p>
                  </a:txBody>
                  <a:tcPr marL="31886" marR="31886" marT="31886" marB="31886" anchor="ctr"/>
                </a:tc>
                <a:tc>
                  <a:txBody>
                    <a:bodyPr/>
                    <a:lstStyle/>
                    <a:p>
                      <a:r>
                        <a:rPr lang="en-US" sz="2000"/>
                        <a:t>Shows the most common value in the data set.</a:t>
                      </a:r>
                    </a:p>
                  </a:txBody>
                  <a:tcPr marL="31886" marR="31886" marT="31886" marB="31886" anchor="ctr"/>
                </a:tc>
                <a:extLst>
                  <a:ext uri="{0D108BD9-81ED-4DB2-BD59-A6C34878D82A}">
                    <a16:rowId xmlns:a16="http://schemas.microsoft.com/office/drawing/2014/main" val="1489131704"/>
                  </a:ext>
                </a:extLst>
              </a:tr>
              <a:tr h="815824">
                <a:tc>
                  <a:txBody>
                    <a:bodyPr/>
                    <a:lstStyle/>
                    <a:p>
                      <a:r>
                        <a:rPr lang="en-US" sz="2000" dirty="0"/>
                        <a:t>Standard Deviation</a:t>
                      </a:r>
                    </a:p>
                  </a:txBody>
                  <a:tcPr marL="31886" marR="31886" marT="31886" marB="31886" anchor="ctr"/>
                </a:tc>
                <a:tc>
                  <a:txBody>
                    <a:bodyPr/>
                    <a:lstStyle/>
                    <a:p>
                      <a:r>
                        <a:rPr lang="en-US" sz="2000"/>
                        <a:t>Shows the sample standard deviation measure for the dataset</a:t>
                      </a:r>
                    </a:p>
                  </a:txBody>
                  <a:tcPr marL="31886" marR="31886" marT="31886" marB="31886" anchor="ctr"/>
                </a:tc>
                <a:extLst>
                  <a:ext uri="{0D108BD9-81ED-4DB2-BD59-A6C34878D82A}">
                    <a16:rowId xmlns:a16="http://schemas.microsoft.com/office/drawing/2014/main" val="2963257836"/>
                  </a:ext>
                </a:extLst>
              </a:tr>
              <a:tr h="446543">
                <a:tc>
                  <a:txBody>
                    <a:bodyPr/>
                    <a:lstStyle/>
                    <a:p>
                      <a:r>
                        <a:rPr lang="en-US" sz="2000" dirty="0"/>
                        <a:t>Sample Variance</a:t>
                      </a:r>
                    </a:p>
                  </a:txBody>
                  <a:tcPr marL="31886" marR="31886" marT="31886" marB="31886" anchor="ctr"/>
                </a:tc>
                <a:tc>
                  <a:txBody>
                    <a:bodyPr/>
                    <a:lstStyle/>
                    <a:p>
                      <a:r>
                        <a:rPr lang="en-US" sz="2000"/>
                        <a:t>Shows the sample variance for the data set </a:t>
                      </a:r>
                    </a:p>
                  </a:txBody>
                  <a:tcPr marL="31886" marR="31886" marT="31886" marB="31886" anchor="ctr"/>
                </a:tc>
                <a:extLst>
                  <a:ext uri="{0D108BD9-81ED-4DB2-BD59-A6C34878D82A}">
                    <a16:rowId xmlns:a16="http://schemas.microsoft.com/office/drawing/2014/main" val="341446061"/>
                  </a:ext>
                </a:extLst>
              </a:tr>
              <a:tr h="446543">
                <a:tc>
                  <a:txBody>
                    <a:bodyPr/>
                    <a:lstStyle/>
                    <a:p>
                      <a:r>
                        <a:rPr lang="en-US" sz="2000" dirty="0"/>
                        <a:t>Kurtosis</a:t>
                      </a:r>
                    </a:p>
                  </a:txBody>
                  <a:tcPr marL="31886" marR="31886" marT="31886" marB="31886" anchor="ctr"/>
                </a:tc>
                <a:tc>
                  <a:txBody>
                    <a:bodyPr/>
                    <a:lstStyle/>
                    <a:p>
                      <a:r>
                        <a:rPr lang="en-US" sz="2000"/>
                        <a:t>Shows the kurtosis of the distribution.</a:t>
                      </a:r>
                    </a:p>
                  </a:txBody>
                  <a:tcPr marL="31886" marR="31886" marT="31886" marB="31886" anchor="ctr"/>
                </a:tc>
                <a:extLst>
                  <a:ext uri="{0D108BD9-81ED-4DB2-BD59-A6C34878D82A}">
                    <a16:rowId xmlns:a16="http://schemas.microsoft.com/office/drawing/2014/main" val="867759647"/>
                  </a:ext>
                </a:extLst>
              </a:tr>
              <a:tr h="815824">
                <a:tc>
                  <a:txBody>
                    <a:bodyPr/>
                    <a:lstStyle/>
                    <a:p>
                      <a:r>
                        <a:rPr lang="en-US" sz="2000" dirty="0"/>
                        <a:t>Skewness</a:t>
                      </a:r>
                    </a:p>
                  </a:txBody>
                  <a:tcPr marL="31886" marR="31886" marT="31886" marB="31886" anchor="ctr"/>
                </a:tc>
                <a:tc>
                  <a:txBody>
                    <a:bodyPr/>
                    <a:lstStyle/>
                    <a:p>
                      <a:r>
                        <a:rPr lang="en-US" sz="2000" dirty="0"/>
                        <a:t>Shows the skewness of the data set’s distribution.</a:t>
                      </a:r>
                    </a:p>
                  </a:txBody>
                  <a:tcPr marL="31886" marR="31886" marT="31886" marB="31886" anchor="ctr"/>
                </a:tc>
                <a:extLst>
                  <a:ext uri="{0D108BD9-81ED-4DB2-BD59-A6C34878D82A}">
                    <a16:rowId xmlns:a16="http://schemas.microsoft.com/office/drawing/2014/main" val="3059947956"/>
                  </a:ext>
                </a:extLst>
              </a:tr>
            </a:tbl>
          </a:graphicData>
        </a:graphic>
      </p:graphicFrame>
    </p:spTree>
    <p:extLst>
      <p:ext uri="{BB962C8B-B14F-4D97-AF65-F5344CB8AC3E}">
        <p14:creationId xmlns:p14="http://schemas.microsoft.com/office/powerpoint/2010/main" val="342638838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Descriptive </a:t>
            </a:r>
            <a:r>
              <a:rPr lang="en-US" sz="2000" dirty="0" smtClean="0">
                <a:latin typeface="Verdana" panose="020B0604030504040204" pitchFamily="34" charset="0"/>
                <a:ea typeface="Verdana" panose="020B0604030504040204" pitchFamily="34" charset="0"/>
              </a:rPr>
              <a:t>statistics Features </a:t>
            </a:r>
            <a:endParaRPr lang="en-US" sz="2000" dirty="0">
              <a:latin typeface="Verdana" panose="020B0604030504040204" pitchFamily="34" charset="0"/>
              <a:ea typeface="Verdana" panose="020B0604030504040204" pitchFamily="34" charset="0"/>
            </a:endParaRP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7" name="Table 16"/>
          <p:cNvGraphicFramePr>
            <a:graphicFrameLocks noGrp="1"/>
          </p:cNvGraphicFramePr>
          <p:nvPr>
            <p:extLst>
              <p:ext uri="{D42A27DB-BD31-4B8C-83A1-F6EECF244321}">
                <p14:modId xmlns:p14="http://schemas.microsoft.com/office/powerpoint/2010/main" val="1591741470"/>
              </p:ext>
            </p:extLst>
          </p:nvPr>
        </p:nvGraphicFramePr>
        <p:xfrm>
          <a:off x="673100" y="1351780"/>
          <a:ext cx="10183590" cy="4778602"/>
        </p:xfrm>
        <a:graphic>
          <a:graphicData uri="http://schemas.openxmlformats.org/drawingml/2006/table">
            <a:tbl>
              <a:tblPr>
                <a:tableStyleId>{D7AC3CCA-C797-4891-BE02-D94E43425B78}</a:tableStyleId>
              </a:tblPr>
              <a:tblGrid>
                <a:gridCol w="5091795">
                  <a:extLst>
                    <a:ext uri="{9D8B030D-6E8A-4147-A177-3AD203B41FA5}">
                      <a16:colId xmlns:a16="http://schemas.microsoft.com/office/drawing/2014/main" val="3508749486"/>
                    </a:ext>
                  </a:extLst>
                </a:gridCol>
                <a:gridCol w="5091795">
                  <a:extLst>
                    <a:ext uri="{9D8B030D-6E8A-4147-A177-3AD203B41FA5}">
                      <a16:colId xmlns:a16="http://schemas.microsoft.com/office/drawing/2014/main" val="3310010374"/>
                    </a:ext>
                  </a:extLst>
                </a:gridCol>
              </a:tblGrid>
              <a:tr h="380636">
                <a:tc>
                  <a:txBody>
                    <a:bodyPr/>
                    <a:lstStyle/>
                    <a:p>
                      <a:pPr algn="ctr"/>
                      <a:r>
                        <a:rPr lang="en-US" sz="2400" b="1" u="sng" dirty="0"/>
                        <a:t>Statistic</a:t>
                      </a:r>
                    </a:p>
                  </a:txBody>
                  <a:tcPr marL="31886" marR="31886" marT="31886" marB="31886" anchor="ctr"/>
                </a:tc>
                <a:tc>
                  <a:txBody>
                    <a:bodyPr/>
                    <a:lstStyle/>
                    <a:p>
                      <a:pPr algn="ctr"/>
                      <a:r>
                        <a:rPr lang="en-US" sz="2400" b="1" u="sng" dirty="0"/>
                        <a:t>Description</a:t>
                      </a:r>
                    </a:p>
                  </a:txBody>
                  <a:tcPr marL="31886" marR="31886" marT="31886" marB="31886" anchor="ctr"/>
                </a:tc>
                <a:extLst>
                  <a:ext uri="{0D108BD9-81ED-4DB2-BD59-A6C34878D82A}">
                    <a16:rowId xmlns:a16="http://schemas.microsoft.com/office/drawing/2014/main" val="2614992031"/>
                  </a:ext>
                </a:extLst>
              </a:tr>
              <a:tr h="758105">
                <a:tc>
                  <a:txBody>
                    <a:bodyPr/>
                    <a:lstStyle/>
                    <a:p>
                      <a:r>
                        <a:rPr lang="en-US" sz="2000" dirty="0"/>
                        <a:t>Range</a:t>
                      </a:r>
                    </a:p>
                  </a:txBody>
                  <a:tcPr marL="31886" marR="31886" marT="31886" marB="31886" anchor="ctr"/>
                </a:tc>
                <a:tc>
                  <a:txBody>
                    <a:bodyPr/>
                    <a:lstStyle/>
                    <a:p>
                      <a:r>
                        <a:rPr lang="en-US" sz="2000" dirty="0"/>
                        <a:t>Shows the difference between the largest and smallest values in the data set.</a:t>
                      </a:r>
                    </a:p>
                  </a:txBody>
                  <a:tcPr marL="31886" marR="31886" marT="31886" marB="31886" anchor="ctr"/>
                </a:tc>
                <a:extLst>
                  <a:ext uri="{0D108BD9-81ED-4DB2-BD59-A6C34878D82A}">
                    <a16:rowId xmlns:a16="http://schemas.microsoft.com/office/drawing/2014/main" val="24924058"/>
                  </a:ext>
                </a:extLst>
              </a:tr>
              <a:tr h="414951">
                <a:tc>
                  <a:txBody>
                    <a:bodyPr/>
                    <a:lstStyle/>
                    <a:p>
                      <a:r>
                        <a:rPr lang="en-US" sz="2000" dirty="0"/>
                        <a:t>Minimum</a:t>
                      </a:r>
                    </a:p>
                  </a:txBody>
                  <a:tcPr marL="31886" marR="31886" marT="31886" marB="31886" anchor="ctr"/>
                </a:tc>
                <a:tc>
                  <a:txBody>
                    <a:bodyPr/>
                    <a:lstStyle/>
                    <a:p>
                      <a:r>
                        <a:rPr lang="en-US" sz="2000" dirty="0"/>
                        <a:t>Shows the smallest value in the data set.</a:t>
                      </a:r>
                    </a:p>
                  </a:txBody>
                  <a:tcPr marL="31886" marR="31886" marT="31886" marB="31886" anchor="ctr"/>
                </a:tc>
                <a:extLst>
                  <a:ext uri="{0D108BD9-81ED-4DB2-BD59-A6C34878D82A}">
                    <a16:rowId xmlns:a16="http://schemas.microsoft.com/office/drawing/2014/main" val="3297931085"/>
                  </a:ext>
                </a:extLst>
              </a:tr>
              <a:tr h="414951">
                <a:tc>
                  <a:txBody>
                    <a:bodyPr/>
                    <a:lstStyle/>
                    <a:p>
                      <a:r>
                        <a:rPr lang="en-US" sz="2000" dirty="0"/>
                        <a:t>Maximum</a:t>
                      </a:r>
                    </a:p>
                  </a:txBody>
                  <a:tcPr marL="31886" marR="31886" marT="31886" marB="31886" anchor="ctr"/>
                </a:tc>
                <a:tc>
                  <a:txBody>
                    <a:bodyPr/>
                    <a:lstStyle/>
                    <a:p>
                      <a:r>
                        <a:rPr lang="en-US" sz="2000" dirty="0"/>
                        <a:t>Shows the largest value in the data set.</a:t>
                      </a:r>
                    </a:p>
                  </a:txBody>
                  <a:tcPr marL="31886" marR="31886" marT="31886" marB="31886" anchor="ctr"/>
                </a:tc>
                <a:extLst>
                  <a:ext uri="{0D108BD9-81ED-4DB2-BD59-A6C34878D82A}">
                    <a16:rowId xmlns:a16="http://schemas.microsoft.com/office/drawing/2014/main" val="2838114891"/>
                  </a:ext>
                </a:extLst>
              </a:tr>
              <a:tr h="758105">
                <a:tc>
                  <a:txBody>
                    <a:bodyPr/>
                    <a:lstStyle/>
                    <a:p>
                      <a:r>
                        <a:rPr lang="en-US" sz="2000" dirty="0"/>
                        <a:t>Sum</a:t>
                      </a:r>
                    </a:p>
                  </a:txBody>
                  <a:tcPr marL="31886" marR="31886" marT="31886" marB="31886" anchor="ctr"/>
                </a:tc>
                <a:tc>
                  <a:txBody>
                    <a:bodyPr/>
                    <a:lstStyle/>
                    <a:p>
                      <a:r>
                        <a:rPr lang="en-US" sz="2000" dirty="0"/>
                        <a:t>Adds all the values in the data set together to calculate the sum</a:t>
                      </a:r>
                    </a:p>
                  </a:txBody>
                  <a:tcPr marL="31886" marR="31886" marT="31886" marB="31886" anchor="ctr"/>
                </a:tc>
                <a:extLst>
                  <a:ext uri="{0D108BD9-81ED-4DB2-BD59-A6C34878D82A}">
                    <a16:rowId xmlns:a16="http://schemas.microsoft.com/office/drawing/2014/main" val="2173214069"/>
                  </a:ext>
                </a:extLst>
              </a:tr>
              <a:tr h="414951">
                <a:tc>
                  <a:txBody>
                    <a:bodyPr/>
                    <a:lstStyle/>
                    <a:p>
                      <a:r>
                        <a:rPr lang="en-US" sz="2000" dirty="0"/>
                        <a:t>Count</a:t>
                      </a:r>
                    </a:p>
                  </a:txBody>
                  <a:tcPr marL="31886" marR="31886" marT="31886" marB="31886" anchor="ctr"/>
                </a:tc>
                <a:tc>
                  <a:txBody>
                    <a:bodyPr/>
                    <a:lstStyle/>
                    <a:p>
                      <a:r>
                        <a:rPr lang="en-US" sz="2000" dirty="0"/>
                        <a:t>Counts the number of values in a data set.</a:t>
                      </a:r>
                    </a:p>
                  </a:txBody>
                  <a:tcPr marL="31886" marR="31886" marT="31886" marB="31886" anchor="ctr"/>
                </a:tc>
                <a:extLst>
                  <a:ext uri="{0D108BD9-81ED-4DB2-BD59-A6C34878D82A}">
                    <a16:rowId xmlns:a16="http://schemas.microsoft.com/office/drawing/2014/main" val="2580419698"/>
                  </a:ext>
                </a:extLst>
              </a:tr>
              <a:tr h="414951">
                <a:tc>
                  <a:txBody>
                    <a:bodyPr/>
                    <a:lstStyle/>
                    <a:p>
                      <a:r>
                        <a:rPr lang="en-US" sz="2000" dirty="0"/>
                        <a:t>Largest(X)</a:t>
                      </a:r>
                    </a:p>
                  </a:txBody>
                  <a:tcPr marL="31886" marR="31886" marT="31886" marB="31886" anchor="ctr"/>
                </a:tc>
                <a:tc>
                  <a:txBody>
                    <a:bodyPr/>
                    <a:lstStyle/>
                    <a:p>
                      <a:r>
                        <a:rPr lang="en-US" sz="2000" dirty="0"/>
                        <a:t>Shows the largest X value in the data set.</a:t>
                      </a:r>
                    </a:p>
                  </a:txBody>
                  <a:tcPr marL="31886" marR="31886" marT="31886" marB="31886" anchor="ctr"/>
                </a:tc>
                <a:extLst>
                  <a:ext uri="{0D108BD9-81ED-4DB2-BD59-A6C34878D82A}">
                    <a16:rowId xmlns:a16="http://schemas.microsoft.com/office/drawing/2014/main" val="175079009"/>
                  </a:ext>
                </a:extLst>
              </a:tr>
              <a:tr h="414951">
                <a:tc>
                  <a:txBody>
                    <a:bodyPr/>
                    <a:lstStyle/>
                    <a:p>
                      <a:r>
                        <a:rPr lang="en-US" sz="2000" dirty="0"/>
                        <a:t>Smallest(X)</a:t>
                      </a:r>
                    </a:p>
                  </a:txBody>
                  <a:tcPr marL="31886" marR="31886" marT="31886" marB="31886" anchor="ctr"/>
                </a:tc>
                <a:tc>
                  <a:txBody>
                    <a:bodyPr/>
                    <a:lstStyle/>
                    <a:p>
                      <a:r>
                        <a:rPr lang="en-US" sz="2000" dirty="0"/>
                        <a:t>Shows the smallest X value in the data set.</a:t>
                      </a:r>
                    </a:p>
                  </a:txBody>
                  <a:tcPr marL="31886" marR="31886" marT="31886" marB="31886" anchor="ctr"/>
                </a:tc>
                <a:extLst>
                  <a:ext uri="{0D108BD9-81ED-4DB2-BD59-A6C34878D82A}">
                    <a16:rowId xmlns:a16="http://schemas.microsoft.com/office/drawing/2014/main" val="3639055"/>
                  </a:ext>
                </a:extLst>
              </a:tr>
              <a:tr h="758105">
                <a:tc>
                  <a:txBody>
                    <a:bodyPr/>
                    <a:lstStyle/>
                    <a:p>
                      <a:r>
                        <a:rPr lang="en-US" sz="2000" dirty="0"/>
                        <a:t>Confidence Level(X) Percentage</a:t>
                      </a:r>
                    </a:p>
                  </a:txBody>
                  <a:tcPr marL="31886" marR="31886" marT="31886" marB="31886" anchor="ctr"/>
                </a:tc>
                <a:tc>
                  <a:txBody>
                    <a:bodyPr/>
                    <a:lstStyle/>
                    <a:p>
                      <a:r>
                        <a:rPr lang="en-US" sz="2000" dirty="0"/>
                        <a:t>Shows the confidence level at a given percentage for the dataset values.</a:t>
                      </a:r>
                    </a:p>
                  </a:txBody>
                  <a:tcPr marL="31886" marR="31886" marT="31886" marB="31886" anchor="ctr"/>
                </a:tc>
                <a:extLst>
                  <a:ext uri="{0D108BD9-81ED-4DB2-BD59-A6C34878D82A}">
                    <a16:rowId xmlns:a16="http://schemas.microsoft.com/office/drawing/2014/main" val="2042698298"/>
                  </a:ext>
                </a:extLst>
              </a:tr>
            </a:tbl>
          </a:graphicData>
        </a:graphic>
      </p:graphicFrame>
    </p:spTree>
    <p:extLst>
      <p:ext uri="{BB962C8B-B14F-4D97-AF65-F5344CB8AC3E}">
        <p14:creationId xmlns:p14="http://schemas.microsoft.com/office/powerpoint/2010/main" val="26291342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How to Calculate Excel Descriptive Statistics: Steps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34306" y="1341462"/>
            <a:ext cx="10981870" cy="646331"/>
          </a:xfrm>
          <a:prstGeom prst="rect">
            <a:avLst/>
          </a:prstGeom>
        </p:spPr>
        <p:txBody>
          <a:bodyPr wrap="square">
            <a:spAutoFit/>
          </a:bodyPr>
          <a:lstStyle/>
          <a:p>
            <a:r>
              <a:rPr lang="en-US" dirty="0"/>
              <a:t>You can use the Analysis </a:t>
            </a:r>
            <a:r>
              <a:rPr lang="en-US" dirty="0" err="1"/>
              <a:t>Toolpak</a:t>
            </a:r>
            <a:r>
              <a:rPr lang="en-US" dirty="0"/>
              <a:t> add-in to generate descriptive statistics. For example, you may have the scores of 14 participants for a test.</a:t>
            </a:r>
          </a:p>
        </p:txBody>
      </p:sp>
      <p:pic>
        <p:nvPicPr>
          <p:cNvPr id="20" name="Picture 19"/>
          <p:cNvPicPr>
            <a:picLocks noChangeAspect="1"/>
          </p:cNvPicPr>
          <p:nvPr/>
        </p:nvPicPr>
        <p:blipFill>
          <a:blip r:embed="rId3"/>
          <a:stretch>
            <a:fillRect/>
          </a:stretch>
        </p:blipFill>
        <p:spPr>
          <a:xfrm>
            <a:off x="4963886" y="1804987"/>
            <a:ext cx="1789339" cy="4421483"/>
          </a:xfrm>
          <a:prstGeom prst="rect">
            <a:avLst/>
          </a:prstGeom>
        </p:spPr>
      </p:pic>
    </p:spTree>
    <p:extLst>
      <p:ext uri="{BB962C8B-B14F-4D97-AF65-F5344CB8AC3E}">
        <p14:creationId xmlns:p14="http://schemas.microsoft.com/office/powerpoint/2010/main" val="294643448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How to Calculate Excel Descriptive Statistics: Steps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34306" y="1341462"/>
            <a:ext cx="10981870" cy="923330"/>
          </a:xfrm>
          <a:prstGeom prst="rect">
            <a:avLst/>
          </a:prstGeom>
        </p:spPr>
        <p:txBody>
          <a:bodyPr wrap="square">
            <a:spAutoFit/>
          </a:bodyPr>
          <a:lstStyle/>
          <a:p>
            <a:pPr fontAlgn="base"/>
            <a:r>
              <a:rPr lang="en-US" dirty="0"/>
              <a:t>To generate descriptive statistics for these scores, execute the following steps</a:t>
            </a:r>
            <a:r>
              <a:rPr lang="en-US" dirty="0" smtClean="0"/>
              <a:t>.</a:t>
            </a:r>
            <a:endParaRPr lang="en-US" dirty="0"/>
          </a:p>
          <a:p>
            <a:pPr fontAlgn="base"/>
            <a:r>
              <a:rPr lang="en-US" dirty="0"/>
              <a:t>1. On the Data tab, in the Analysis group, click Data Analysis.</a:t>
            </a:r>
          </a:p>
          <a:p>
            <a:pPr fontAlgn="base"/>
            <a:endParaRPr lang="en-US" dirty="0"/>
          </a:p>
        </p:txBody>
      </p:sp>
      <p:pic>
        <p:nvPicPr>
          <p:cNvPr id="17" name="Picture 16"/>
          <p:cNvPicPr>
            <a:picLocks noChangeAspect="1"/>
          </p:cNvPicPr>
          <p:nvPr/>
        </p:nvPicPr>
        <p:blipFill>
          <a:blip r:embed="rId3"/>
          <a:stretch>
            <a:fillRect/>
          </a:stretch>
        </p:blipFill>
        <p:spPr>
          <a:xfrm>
            <a:off x="797746" y="2836636"/>
            <a:ext cx="9440807" cy="1938564"/>
          </a:xfrm>
          <a:prstGeom prst="rect">
            <a:avLst/>
          </a:prstGeom>
        </p:spPr>
      </p:pic>
    </p:spTree>
    <p:extLst>
      <p:ext uri="{BB962C8B-B14F-4D97-AF65-F5344CB8AC3E}">
        <p14:creationId xmlns:p14="http://schemas.microsoft.com/office/powerpoint/2010/main" val="301910101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How to Calculate Excel Descriptive Statistics: Steps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34306" y="1341462"/>
            <a:ext cx="10981870" cy="923330"/>
          </a:xfrm>
          <a:prstGeom prst="rect">
            <a:avLst/>
          </a:prstGeom>
        </p:spPr>
        <p:txBody>
          <a:bodyPr wrap="square">
            <a:spAutoFit/>
          </a:bodyPr>
          <a:lstStyle/>
          <a:p>
            <a:pPr fontAlgn="base"/>
            <a:r>
              <a:rPr lang="en-US" dirty="0"/>
              <a:t>To generate descriptive statistics for these scores, execute the following steps</a:t>
            </a:r>
            <a:r>
              <a:rPr lang="en-US" dirty="0" smtClean="0"/>
              <a:t>.</a:t>
            </a:r>
            <a:endParaRPr lang="en-US" dirty="0"/>
          </a:p>
          <a:p>
            <a:pPr fontAlgn="base"/>
            <a:r>
              <a:rPr lang="en-US" dirty="0"/>
              <a:t>1. On the Data tab, in the Analysis group, click Data Analysis.</a:t>
            </a:r>
          </a:p>
          <a:p>
            <a:pPr fontAlgn="base"/>
            <a:endParaRPr lang="en-US" dirty="0"/>
          </a:p>
        </p:txBody>
      </p:sp>
      <p:sp>
        <p:nvSpPr>
          <p:cNvPr id="14"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212121"/>
                </a:solidFill>
                <a:effectLst/>
                <a:latin typeface="BlinkMacSystemFont"/>
              </a:rPr>
              <a:t>2. Select Descriptive Statistics and click OK.</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212121"/>
                </a:solidFill>
                <a:effectLst/>
                <a:latin typeface="BlinkMacSystemFont"/>
              </a:rPr>
              <a:t>  </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212121"/>
                </a:solidFill>
                <a:effectLst/>
                <a:latin typeface="BlinkMacSystemFont"/>
              </a:rPr>
              <a:t>3. Select the range A2:A15 as the Input Range.</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212121"/>
                </a:solidFill>
                <a:effectLst/>
                <a:latin typeface="BlinkMacSystemFont"/>
              </a:rPr>
              <a:t>4. Select cell C1 as the Output Range.</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212121"/>
                </a:solidFill>
                <a:effectLst/>
                <a:latin typeface="BlinkMacSystemFont"/>
              </a:rPr>
              <a:t>5. Make sure Summary statistics is checked.</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212121"/>
                </a:solidFill>
                <a:effectLst/>
                <a:latin typeface="BlinkMacSystemFont"/>
              </a:rPr>
              <a:t>  </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212121"/>
                </a:solidFill>
                <a:effectLst/>
                <a:latin typeface="BlinkMacSystemFont"/>
              </a:rPr>
              <a:t>6. Click OK.</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212121"/>
                </a:solidFill>
                <a:effectLst/>
                <a:latin typeface="BlinkMacSystemFont"/>
              </a:rPr>
              <a:t>Result:</a:t>
            </a:r>
            <a:endParaRPr kumimoji="0" lang="en-US" alt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212121"/>
                </a:solidFill>
                <a:effectLst/>
                <a:latin typeface="BlinkMacSystemFont"/>
              </a:rPr>
              <a:t>  </a:t>
            </a:r>
            <a:endParaRPr kumimoji="0" lang="en-US" altLang="en-US" sz="20500" b="0" i="0" u="none" strike="noStrike" cap="none" normalizeH="0" baseline="0" smtClean="0">
              <a:ln>
                <a:noFill/>
              </a:ln>
              <a:solidFill>
                <a:srgbClr val="212121"/>
              </a:solidFill>
              <a:effectLst/>
              <a:latin typeface="BlinkMacSystemFont"/>
            </a:endParaRPr>
          </a:p>
        </p:txBody>
      </p:sp>
      <p:pic>
        <p:nvPicPr>
          <p:cNvPr id="7170" name="Picture 2" descr="Select Descriptive Statis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533400"/>
            <a:ext cx="370522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Opt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76200"/>
            <a:ext cx="3762375" cy="33242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escriptive Statistics in Exc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 y="533400"/>
            <a:ext cx="398145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42957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How to Calculate Excel Descriptive Statistics: Steps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34306" y="1341462"/>
            <a:ext cx="10981870" cy="646331"/>
          </a:xfrm>
          <a:prstGeom prst="rect">
            <a:avLst/>
          </a:prstGeom>
        </p:spPr>
        <p:txBody>
          <a:bodyPr wrap="square">
            <a:spAutoFit/>
          </a:bodyPr>
          <a:lstStyle/>
          <a:p>
            <a:pPr fontAlgn="base"/>
            <a:r>
              <a:rPr lang="en-US" dirty="0"/>
              <a:t>2. Select Descriptive Statistics and click OK.</a:t>
            </a:r>
          </a:p>
          <a:p>
            <a:pPr fontAlgn="base"/>
            <a:r>
              <a:rPr lang="en-US" dirty="0"/>
              <a:t>  </a:t>
            </a:r>
          </a:p>
        </p:txBody>
      </p:sp>
      <p:pic>
        <p:nvPicPr>
          <p:cNvPr id="7170" name="Picture 2" descr="Select Descriptive Statis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819" y="1924089"/>
            <a:ext cx="7147238" cy="3601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319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How to Calculate Excel Descriptive Statistics: Steps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34306" y="1341462"/>
            <a:ext cx="10981870" cy="369332"/>
          </a:xfrm>
          <a:prstGeom prst="rect">
            <a:avLst/>
          </a:prstGeom>
        </p:spPr>
        <p:txBody>
          <a:bodyPr wrap="square">
            <a:spAutoFit/>
          </a:bodyPr>
          <a:lstStyle/>
          <a:p>
            <a:pPr fontAlgn="base"/>
            <a:r>
              <a:rPr lang="en-US" dirty="0" smtClean="0"/>
              <a:t>3</a:t>
            </a:r>
            <a:r>
              <a:rPr lang="en-US" dirty="0"/>
              <a:t>. Select the range A2:A15 as the Input Range</a:t>
            </a:r>
            <a:r>
              <a:rPr lang="en-US" dirty="0" smtClean="0"/>
              <a:t>.</a:t>
            </a:r>
            <a:endParaRPr lang="en-US" dirty="0"/>
          </a:p>
        </p:txBody>
      </p:sp>
      <p:pic>
        <p:nvPicPr>
          <p:cNvPr id="7171" name="Picture 3" descr="Op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8765" y="1852122"/>
            <a:ext cx="6186835" cy="443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6098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Decision Making </a:t>
            </a:r>
          </a:p>
        </p:txBody>
      </p:sp>
      <p:sp>
        <p:nvSpPr>
          <p:cNvPr id="3" name="TextBox 2"/>
          <p:cNvSpPr txBox="1"/>
          <p:nvPr/>
        </p:nvSpPr>
        <p:spPr>
          <a:xfrm>
            <a:off x="634306" y="1608897"/>
            <a:ext cx="9366037" cy="3970318"/>
          </a:xfrm>
          <a:prstGeom prst="rect">
            <a:avLst/>
          </a:prstGeom>
          <a:noFill/>
        </p:spPr>
        <p:txBody>
          <a:bodyPr wrap="square" rtlCol="0">
            <a:spAutoFit/>
          </a:bodyPr>
          <a:lstStyle/>
          <a:p>
            <a:pPr marL="285750" indent="-285750">
              <a:buFont typeface="Wingdings" panose="05000000000000000000" pitchFamily="2" charset="2"/>
              <a:buChar char="q"/>
            </a:pPr>
            <a:r>
              <a:rPr lang="en-US" b="1" dirty="0"/>
              <a:t>Strategic </a:t>
            </a:r>
            <a:r>
              <a:rPr lang="en-US" b="1" dirty="0" smtClean="0"/>
              <a:t>decisions:</a:t>
            </a:r>
          </a:p>
          <a:p>
            <a:endParaRPr lang="en-US" b="1" dirty="0"/>
          </a:p>
          <a:p>
            <a:pPr marL="1200150" lvl="2" indent="-285750">
              <a:buFont typeface="Wingdings" panose="05000000000000000000" pitchFamily="2" charset="2"/>
              <a:buChar char="v"/>
            </a:pPr>
            <a:r>
              <a:rPr lang="en-US" dirty="0"/>
              <a:t>Strategic decisions comprise the highest level of organizational business decisions, are usually infrequent and made by the organization’s executives. </a:t>
            </a:r>
            <a:endParaRPr lang="en-US" dirty="0" smtClean="0"/>
          </a:p>
          <a:p>
            <a:pPr marL="1200150" lvl="2" indent="-285750">
              <a:buFont typeface="Wingdings" panose="05000000000000000000" pitchFamily="2" charset="2"/>
              <a:buChar char="v"/>
            </a:pPr>
            <a:endParaRPr lang="en-US" dirty="0"/>
          </a:p>
          <a:p>
            <a:pPr marL="1200150" lvl="2" indent="-285750">
              <a:buFont typeface="Wingdings" panose="05000000000000000000" pitchFamily="2" charset="2"/>
              <a:buChar char="v"/>
            </a:pPr>
            <a:r>
              <a:rPr lang="en-US" dirty="0" smtClean="0"/>
              <a:t>Yet</a:t>
            </a:r>
            <a:r>
              <a:rPr lang="en-US" dirty="0"/>
              <a:t>, their impact is enormous and far-reaching.</a:t>
            </a:r>
          </a:p>
          <a:p>
            <a:pPr marL="1200150" lvl="2" indent="-285750">
              <a:buFont typeface="Wingdings" panose="05000000000000000000" pitchFamily="2" charset="2"/>
              <a:buChar char="v"/>
            </a:pPr>
            <a:endParaRPr lang="en-US" dirty="0" smtClean="0"/>
          </a:p>
          <a:p>
            <a:pPr marL="1200150" lvl="2" indent="-285750">
              <a:buFont typeface="Wingdings" panose="05000000000000000000" pitchFamily="2" charset="2"/>
              <a:buChar char="v"/>
            </a:pPr>
            <a:r>
              <a:rPr lang="en-US" dirty="0" smtClean="0"/>
              <a:t>Some </a:t>
            </a:r>
            <a:r>
              <a:rPr lang="en-US" dirty="0"/>
              <a:t>types of strategic decisions include selecting a particular market to penetrate, a company to acquire, or whether to hire additional staff</a:t>
            </a:r>
            <a:r>
              <a:rPr lang="en-US" dirty="0" smtClean="0"/>
              <a:t>.</a:t>
            </a:r>
          </a:p>
          <a:p>
            <a:pPr marL="1200150" lvl="2" indent="-285750">
              <a:buFont typeface="Wingdings" panose="05000000000000000000" pitchFamily="2" charset="2"/>
              <a:buChar char="v"/>
            </a:pPr>
            <a:endParaRPr lang="en-US" dirty="0"/>
          </a:p>
          <a:p>
            <a:pPr marL="1200150" lvl="2" indent="-285750">
              <a:buFont typeface="Wingdings" panose="05000000000000000000" pitchFamily="2" charset="2"/>
              <a:buChar char="v"/>
            </a:pPr>
            <a:r>
              <a:rPr lang="en-US" dirty="0"/>
              <a:t>Decisions made at this level usually involve significant expenditure. However, they are generally non-repetitive in nature and are taken only after careful analysis and evaluation of many alternatives.</a:t>
            </a:r>
          </a:p>
          <a:p>
            <a:pPr marL="1200150" lvl="2" indent="-285750">
              <a:buFont typeface="Wingdings" panose="05000000000000000000" pitchFamily="2" charset="2"/>
              <a:buChar char="v"/>
            </a:pPr>
            <a:r>
              <a:rPr lang="en-US" b="1" dirty="0" smtClean="0"/>
              <a:t> </a:t>
            </a:r>
            <a:endParaRPr lang="en-US" dirty="0"/>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Business intelligence decisions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89781837"/>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How to Calculate Excel Descriptive Statistics: Steps</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34306" y="1341462"/>
            <a:ext cx="10981870" cy="646331"/>
          </a:xfrm>
          <a:prstGeom prst="rect">
            <a:avLst/>
          </a:prstGeom>
        </p:spPr>
        <p:txBody>
          <a:bodyPr wrap="square">
            <a:spAutoFit/>
          </a:bodyPr>
          <a:lstStyle/>
          <a:p>
            <a:pPr fontAlgn="base"/>
            <a:r>
              <a:rPr lang="en-US" dirty="0" smtClean="0"/>
              <a:t>4</a:t>
            </a:r>
            <a:r>
              <a:rPr lang="en-US" dirty="0"/>
              <a:t>. Select cell C1 as the Output Range.</a:t>
            </a:r>
          </a:p>
          <a:p>
            <a:pPr fontAlgn="base"/>
            <a:r>
              <a:rPr lang="en-US" dirty="0"/>
              <a:t>5. Make sure Summary statistics is checked</a:t>
            </a:r>
            <a:r>
              <a:rPr lang="en-US" dirty="0" smtClean="0"/>
              <a:t>. </a:t>
            </a:r>
            <a:endParaRPr lang="en-US" dirty="0"/>
          </a:p>
        </p:txBody>
      </p:sp>
      <p:pic>
        <p:nvPicPr>
          <p:cNvPr id="7172" name="Picture 4" descr="Descriptive Statistics in Exc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2054049"/>
            <a:ext cx="5675086" cy="417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02503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correlation</a:t>
            </a: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Data Analysis </a:t>
            </a:r>
            <a:r>
              <a:rPr lang="en-US" sz="4400" dirty="0" err="1" smtClean="0">
                <a:latin typeface="Verdana" panose="020B0604030504040204" pitchFamily="34" charset="0"/>
                <a:ea typeface="Verdana" panose="020B0604030504040204" pitchFamily="34" charset="0"/>
              </a:rPr>
              <a:t>ToolPak</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34306" y="1341462"/>
            <a:ext cx="10981870" cy="4524315"/>
          </a:xfrm>
          <a:prstGeom prst="rect">
            <a:avLst/>
          </a:prstGeom>
        </p:spPr>
        <p:txBody>
          <a:bodyPr wrap="square">
            <a:spAutoFit/>
          </a:bodyPr>
          <a:lstStyle/>
          <a:p>
            <a:r>
              <a:rPr lang="en-US" dirty="0"/>
              <a:t>The </a:t>
            </a:r>
            <a:r>
              <a:rPr lang="en-US" b="1" dirty="0"/>
              <a:t>CORREL</a:t>
            </a:r>
            <a:r>
              <a:rPr lang="en-US" dirty="0"/>
              <a:t> and </a:t>
            </a:r>
            <a:r>
              <a:rPr lang="en-US" b="1" dirty="0"/>
              <a:t>PEARSON</a:t>
            </a:r>
            <a:r>
              <a:rPr lang="en-US" dirty="0"/>
              <a:t> worksheet functions both calculate the correlation coefficient between two measurement variables when measurements on each variable are observed for each of N subjects. (Any missing observation for any subject causes that subject to be ignored in the analysis.) The Correlation analysis tool is particularly useful when there are more than two measurement variables for each of N subjects. It provides an output table, a correlation matrix, that shows the value of </a:t>
            </a:r>
            <a:r>
              <a:rPr lang="en-US" b="1" dirty="0"/>
              <a:t>CORREL</a:t>
            </a:r>
            <a:r>
              <a:rPr lang="en-US" dirty="0"/>
              <a:t> (or </a:t>
            </a:r>
            <a:r>
              <a:rPr lang="en-US" b="1" dirty="0"/>
              <a:t>PEARSON</a:t>
            </a:r>
            <a:r>
              <a:rPr lang="en-US" dirty="0"/>
              <a:t>) applied to each possible pair of measurement variables.</a:t>
            </a:r>
          </a:p>
          <a:p>
            <a:r>
              <a:rPr lang="en-US" dirty="0"/>
              <a:t>The correlation coefficient, like the covariance, is a measure of the extent to which two measurement variables "vary together." Unlike the covariance, the correlation coefficient is scaled so that its value is independent of the units in which the two measurement variables are expressed. (For example, if the two measurement variables are weight and height, the value of the correlation coefficient is unchanged if weight is converted from pounds to kilograms.) The value of any correlation coefficient must be between -1 and +1 inclusive.</a:t>
            </a:r>
          </a:p>
          <a:p>
            <a:r>
              <a:rPr lang="en-US" dirty="0"/>
              <a:t>You can use the correlation analysis tool to examine each pair of measurement variables to determine whether the two measurement variables tend to move together — that is, whether large values of one variable tend to be associated with large values of the other (positive correlation), whether small values of one variable tend to be associated with large values of the other (negative correlation), or whether values of both variables tend to be unrelated (correlation near 0 (zero)).</a:t>
            </a:r>
          </a:p>
        </p:txBody>
      </p:sp>
    </p:spTree>
    <p:extLst>
      <p:ext uri="{BB962C8B-B14F-4D97-AF65-F5344CB8AC3E}">
        <p14:creationId xmlns:p14="http://schemas.microsoft.com/office/powerpoint/2010/main" val="217636736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73100" y="2526084"/>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 </a:t>
            </a:r>
            <a:endParaRPr lang="en-US" sz="2000" dirty="0">
              <a:latin typeface="Verdana" panose="020B0604030504040204" pitchFamily="34" charset="0"/>
              <a:ea typeface="Verdana" panose="020B0604030504040204" pitchFamily="34" charset="0"/>
            </a:endParaRPr>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3182634" y="2541473"/>
            <a:ext cx="11122265" cy="769441"/>
          </a:xfrm>
          <a:prstGeom prst="rect">
            <a:avLst/>
          </a:prstGeom>
          <a:noFill/>
        </p:spPr>
        <p:txBody>
          <a:bodyPr wrap="square" rtlCol="0">
            <a:spAutoFit/>
          </a:bodyPr>
          <a:lstStyle/>
          <a:p>
            <a:r>
              <a:rPr lang="en-US" sz="4400" dirty="0"/>
              <a:t>Data analytics Life </a:t>
            </a:r>
            <a:r>
              <a:rPr lang="en-US" sz="4400" dirty="0" smtClean="0"/>
              <a:t>Cycle</a:t>
            </a:r>
            <a:endParaRPr lang="en-US" sz="44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34306" y="1341462"/>
            <a:ext cx="10981870" cy="369332"/>
          </a:xfrm>
          <a:prstGeom prst="rect">
            <a:avLst/>
          </a:prstGeom>
        </p:spPr>
        <p:txBody>
          <a:bodyPr wrap="square">
            <a:spAutoFit/>
          </a:bodyPr>
          <a:lstStyle/>
          <a:p>
            <a:r>
              <a:rPr lang="en-US" dirty="0" smtClean="0"/>
              <a:t> </a:t>
            </a:r>
            <a:endParaRPr lang="en-US" dirty="0"/>
          </a:p>
        </p:txBody>
      </p:sp>
    </p:spTree>
    <p:extLst>
      <p:ext uri="{BB962C8B-B14F-4D97-AF65-F5344CB8AC3E}">
        <p14:creationId xmlns:p14="http://schemas.microsoft.com/office/powerpoint/2010/main" val="324175394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52435"/>
            <a:ext cx="6344529" cy="769441"/>
          </a:xfrm>
          <a:prstGeom prst="rect">
            <a:avLst/>
          </a:prstGeom>
          <a:noFill/>
        </p:spPr>
        <p:txBody>
          <a:bodyPr wrap="square" rtlCol="0">
            <a:spAutoFit/>
          </a:bodyPr>
          <a:lstStyle/>
          <a:p>
            <a:r>
              <a:rPr lang="en-US" sz="4400" dirty="0" smtClean="0">
                <a:latin typeface="Adobe Heiti Std R" panose="020B0400000000000000" pitchFamily="34" charset="-128"/>
                <a:ea typeface="Adobe Heiti Std R" panose="020B0400000000000000" pitchFamily="34" charset="-128"/>
              </a:rPr>
              <a:t>Agenda</a:t>
            </a:r>
            <a:r>
              <a:rPr lang="en-US" dirty="0" smtClean="0"/>
              <a:t> </a:t>
            </a:r>
            <a:endParaRPr lang="en-US" dirty="0"/>
          </a:p>
        </p:txBody>
      </p:sp>
      <p:sp>
        <p:nvSpPr>
          <p:cNvPr id="3" name="TextBox 2"/>
          <p:cNvSpPr txBox="1"/>
          <p:nvPr/>
        </p:nvSpPr>
        <p:spPr>
          <a:xfrm>
            <a:off x="634306" y="1301121"/>
            <a:ext cx="8782649" cy="2862322"/>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Verdana" panose="020B0604030504040204" pitchFamily="34" charset="0"/>
                <a:ea typeface="Verdana" panose="020B0604030504040204" pitchFamily="34" charset="0"/>
              </a:rPr>
              <a:t>Discovery,</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Data </a:t>
            </a:r>
            <a:r>
              <a:rPr lang="en-US" sz="2000" dirty="0">
                <a:latin typeface="Verdana" panose="020B0604030504040204" pitchFamily="34" charset="0"/>
                <a:ea typeface="Verdana" panose="020B0604030504040204" pitchFamily="34" charset="0"/>
              </a:rPr>
              <a:t>preparation</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Model </a:t>
            </a:r>
            <a:r>
              <a:rPr lang="en-US" sz="2000" dirty="0">
                <a:latin typeface="Verdana" panose="020B0604030504040204" pitchFamily="34" charset="0"/>
                <a:ea typeface="Verdana" panose="020B0604030504040204" pitchFamily="34" charset="0"/>
              </a:rPr>
              <a:t>planning</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Model </a:t>
            </a:r>
            <a:r>
              <a:rPr lang="en-US" sz="2000" dirty="0">
                <a:latin typeface="Verdana" panose="020B0604030504040204" pitchFamily="34" charset="0"/>
                <a:ea typeface="Verdana" panose="020B0604030504040204" pitchFamily="34" charset="0"/>
              </a:rPr>
              <a:t>building implementation</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Quality </a:t>
            </a:r>
            <a:r>
              <a:rPr lang="en-US" sz="2000" dirty="0">
                <a:latin typeface="Verdana" panose="020B0604030504040204" pitchFamily="34" charset="0"/>
                <a:ea typeface="Verdana" panose="020B0604030504040204" pitchFamily="34" charset="0"/>
              </a:rPr>
              <a:t>assurance</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Documentation</a:t>
            </a:r>
            <a:endParaRPr lang="en-US" sz="2000" dirty="0">
              <a:latin typeface="Verdana" panose="020B0604030504040204" pitchFamily="34" charset="0"/>
              <a:ea typeface="Verdana" panose="020B0604030504040204" pitchFamily="34" charset="0"/>
            </a:endParaRP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Management </a:t>
            </a:r>
            <a:r>
              <a:rPr lang="en-US" sz="2000" dirty="0">
                <a:latin typeface="Verdana" panose="020B0604030504040204" pitchFamily="34" charset="0"/>
                <a:ea typeface="Verdana" panose="020B0604030504040204" pitchFamily="34" charset="0"/>
              </a:rPr>
              <a:t>approval</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Installation</a:t>
            </a:r>
            <a:endParaRPr lang="en-US" sz="2000" dirty="0">
              <a:latin typeface="Verdana" panose="020B0604030504040204" pitchFamily="34" charset="0"/>
              <a:ea typeface="Verdana" panose="020B0604030504040204" pitchFamily="34" charset="0"/>
            </a:endParaRP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Acceptance </a:t>
            </a:r>
            <a:r>
              <a:rPr lang="en-US" sz="2000" dirty="0">
                <a:latin typeface="Verdana" panose="020B0604030504040204" pitchFamily="34" charset="0"/>
                <a:ea typeface="Verdana" panose="020B0604030504040204" pitchFamily="34" charset="0"/>
              </a:rPr>
              <a:t>and operation </a:t>
            </a:r>
            <a:endParaRPr lang="en-US" sz="1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702624771"/>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07886"/>
          </a:xfrm>
          <a:prstGeom prst="rect">
            <a:avLst/>
          </a:prstGeom>
          <a:noFill/>
        </p:spPr>
        <p:txBody>
          <a:bodyPr wrap="square" rtlCol="0">
            <a:spAutoFit/>
          </a:bodyPr>
          <a:lstStyle/>
          <a:p>
            <a:r>
              <a:rPr lang="en-US" sz="4000" dirty="0">
                <a:latin typeface="Verdana" panose="020B0604030504040204" pitchFamily="34" charset="0"/>
                <a:ea typeface="Verdana" panose="020B0604030504040204" pitchFamily="34" charset="0"/>
              </a:rPr>
              <a:t>WHAT IS DATA ANALYTICS LIFECYCLE?</a:t>
            </a:r>
            <a:endParaRPr lang="en-US" sz="40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34306" y="1341462"/>
            <a:ext cx="10981870" cy="923330"/>
          </a:xfrm>
          <a:prstGeom prst="rect">
            <a:avLst/>
          </a:prstGeom>
        </p:spPr>
        <p:txBody>
          <a:bodyPr wrap="square">
            <a:spAutoFit/>
          </a:bodyPr>
          <a:lstStyle/>
          <a:p>
            <a:r>
              <a:rPr lang="en-US" b="1" u="sng" dirty="0"/>
              <a:t>Data Analytics Lifecycle defines the roadmap of how data is generated, collected, processed, used, and analyzed to achieve business goals.</a:t>
            </a:r>
            <a:endParaRPr lang="en-US" b="1" u="sng" dirty="0" smtClean="0"/>
          </a:p>
          <a:p>
            <a:endParaRPr lang="en-US" dirty="0"/>
          </a:p>
        </p:txBody>
      </p:sp>
      <p:pic>
        <p:nvPicPr>
          <p:cNvPr id="14" name="Picture 13"/>
          <p:cNvPicPr>
            <a:picLocks noChangeAspect="1"/>
          </p:cNvPicPr>
          <p:nvPr/>
        </p:nvPicPr>
        <p:blipFill>
          <a:blip r:embed="rId3"/>
          <a:stretch>
            <a:fillRect/>
          </a:stretch>
        </p:blipFill>
        <p:spPr>
          <a:xfrm>
            <a:off x="1435100" y="2076742"/>
            <a:ext cx="8928100" cy="4193429"/>
          </a:xfrm>
          <a:prstGeom prst="rect">
            <a:avLst/>
          </a:prstGeom>
        </p:spPr>
      </p:pic>
    </p:spTree>
    <p:extLst>
      <p:ext uri="{BB962C8B-B14F-4D97-AF65-F5344CB8AC3E}">
        <p14:creationId xmlns:p14="http://schemas.microsoft.com/office/powerpoint/2010/main" val="75988813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707886"/>
          </a:xfrm>
          <a:prstGeom prst="rect">
            <a:avLst/>
          </a:prstGeom>
          <a:noFill/>
        </p:spPr>
        <p:txBody>
          <a:bodyPr wrap="square" rtlCol="0">
            <a:spAutoFit/>
          </a:bodyPr>
          <a:lstStyle/>
          <a:p>
            <a:r>
              <a:rPr lang="en-US" sz="4000" dirty="0">
                <a:latin typeface="Verdana" panose="020B0604030504040204" pitchFamily="34" charset="0"/>
                <a:ea typeface="Verdana" panose="020B0604030504040204" pitchFamily="34" charset="0"/>
              </a:rPr>
              <a:t>WHAT IS DATA ANALYTICS LIFECYCLE?</a:t>
            </a:r>
            <a:endParaRPr lang="en-US" sz="40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500" y="994043"/>
            <a:ext cx="9576494" cy="3139321"/>
          </a:xfrm>
          <a:prstGeom prst="rect">
            <a:avLst/>
          </a:prstGeom>
        </p:spPr>
        <p:txBody>
          <a:bodyPr wrap="square">
            <a:spAutoFit/>
          </a:bodyPr>
          <a:lstStyle/>
          <a:p>
            <a:endParaRPr lang="en-US" dirty="0"/>
          </a:p>
          <a:p>
            <a:r>
              <a:rPr lang="en-US" dirty="0"/>
              <a:t>In today’s digital-first world, data is of immense importance. </a:t>
            </a:r>
            <a:endParaRPr lang="en-US" dirty="0" smtClean="0"/>
          </a:p>
          <a:p>
            <a:endParaRPr lang="en-US" dirty="0"/>
          </a:p>
          <a:p>
            <a:r>
              <a:rPr lang="en-US" dirty="0" smtClean="0"/>
              <a:t>It </a:t>
            </a:r>
            <a:r>
              <a:rPr lang="en-US" dirty="0"/>
              <a:t>undergoes various stages throughout its life, during its creation, testing, processing, consumption, and reuse. </a:t>
            </a:r>
            <a:endParaRPr lang="en-US" dirty="0" smtClean="0"/>
          </a:p>
          <a:p>
            <a:endParaRPr lang="en-US" dirty="0"/>
          </a:p>
          <a:p>
            <a:r>
              <a:rPr lang="en-US" dirty="0" smtClean="0"/>
              <a:t>Data </a:t>
            </a:r>
            <a:r>
              <a:rPr lang="en-US" dirty="0"/>
              <a:t>Analytics Lifecycle maps out these stages for professionals working on data analytics projects. </a:t>
            </a:r>
            <a:endParaRPr lang="en-US" dirty="0" smtClean="0"/>
          </a:p>
          <a:p>
            <a:endParaRPr lang="en-US" dirty="0"/>
          </a:p>
          <a:p>
            <a:r>
              <a:rPr lang="en-US" dirty="0" smtClean="0"/>
              <a:t>These </a:t>
            </a:r>
            <a:r>
              <a:rPr lang="en-US" dirty="0"/>
              <a:t>phases are arranged in a circular structure that forms a Data Analytics Lifecycle. </a:t>
            </a:r>
            <a:endParaRPr lang="en-US" dirty="0" smtClean="0"/>
          </a:p>
          <a:p>
            <a:endParaRPr lang="en-US" dirty="0"/>
          </a:p>
          <a:p>
            <a:r>
              <a:rPr lang="en-US" dirty="0" smtClean="0"/>
              <a:t>Each </a:t>
            </a:r>
            <a:r>
              <a:rPr lang="en-US" dirty="0"/>
              <a:t>step has its significance and characteristics.</a:t>
            </a:r>
            <a:endParaRPr lang="en-US" dirty="0"/>
          </a:p>
        </p:txBody>
      </p:sp>
    </p:spTree>
    <p:extLst>
      <p:ext uri="{BB962C8B-B14F-4D97-AF65-F5344CB8AC3E}">
        <p14:creationId xmlns:p14="http://schemas.microsoft.com/office/powerpoint/2010/main" val="3884733201"/>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646331"/>
          </a:xfrm>
          <a:prstGeom prst="rect">
            <a:avLst/>
          </a:prstGeom>
          <a:noFill/>
        </p:spPr>
        <p:txBody>
          <a:bodyPr wrap="square" rtlCol="0">
            <a:spAutoFit/>
          </a:bodyPr>
          <a:lstStyle/>
          <a:p>
            <a:r>
              <a:rPr lang="en-US" sz="3600" dirty="0">
                <a:latin typeface="Verdana" panose="020B0604030504040204" pitchFamily="34" charset="0"/>
                <a:ea typeface="Verdana" panose="020B0604030504040204" pitchFamily="34" charset="0"/>
              </a:rPr>
              <a:t>IMPORTANCE OF DATA ANALYTICS LIFECYCLE</a:t>
            </a:r>
            <a:endParaRPr lang="en-US" sz="36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500" y="994043"/>
            <a:ext cx="9576494" cy="4524315"/>
          </a:xfrm>
          <a:prstGeom prst="rect">
            <a:avLst/>
          </a:prstGeom>
        </p:spPr>
        <p:txBody>
          <a:bodyPr wrap="square">
            <a:spAutoFit/>
          </a:bodyPr>
          <a:lstStyle/>
          <a:p>
            <a:pPr fontAlgn="base"/>
            <a:r>
              <a:rPr lang="en-US" dirty="0"/>
              <a:t>Data Analytics Lifecycle defines the roadmap of how data is generated, collected, processed, used, and analyzed to achieve business goals. </a:t>
            </a:r>
            <a:endParaRPr lang="en-US" dirty="0" smtClean="0"/>
          </a:p>
          <a:p>
            <a:pPr fontAlgn="base"/>
            <a:endParaRPr lang="en-US" dirty="0"/>
          </a:p>
          <a:p>
            <a:pPr fontAlgn="base"/>
            <a:r>
              <a:rPr lang="en-US" dirty="0" smtClean="0"/>
              <a:t>It </a:t>
            </a:r>
            <a:r>
              <a:rPr lang="en-US" dirty="0"/>
              <a:t>offers a systematic way to manage data for converting it into information that can be used to fulfill organizational and project goals. </a:t>
            </a:r>
            <a:endParaRPr lang="en-US" dirty="0" smtClean="0"/>
          </a:p>
          <a:p>
            <a:pPr fontAlgn="base"/>
            <a:endParaRPr lang="en-US" dirty="0"/>
          </a:p>
          <a:p>
            <a:pPr fontAlgn="base"/>
            <a:r>
              <a:rPr lang="en-US" dirty="0" smtClean="0"/>
              <a:t>The </a:t>
            </a:r>
            <a:r>
              <a:rPr lang="en-US" dirty="0"/>
              <a:t>process provides the direction and methods to extract information from the data and proceed in the right direction to accomplish business goals</a:t>
            </a:r>
            <a:r>
              <a:rPr lang="en-US" dirty="0" smtClean="0"/>
              <a:t>.</a:t>
            </a:r>
          </a:p>
          <a:p>
            <a:pPr fontAlgn="base"/>
            <a:endParaRPr lang="en-US" dirty="0"/>
          </a:p>
          <a:p>
            <a:pPr fontAlgn="base"/>
            <a:r>
              <a:rPr lang="en-US" dirty="0"/>
              <a:t>Data professionals use the lifecycle’s circular form to proceed with data analytics in either forward or backward direction. </a:t>
            </a:r>
            <a:endParaRPr lang="en-US" dirty="0" smtClean="0"/>
          </a:p>
          <a:p>
            <a:pPr fontAlgn="base"/>
            <a:endParaRPr lang="en-US" dirty="0"/>
          </a:p>
          <a:p>
            <a:pPr fontAlgn="base"/>
            <a:r>
              <a:rPr lang="en-US" dirty="0" smtClean="0"/>
              <a:t>Based </a:t>
            </a:r>
            <a:r>
              <a:rPr lang="en-US" dirty="0"/>
              <a:t>on the newly received insights, they can decide whether to proceed with their existing research or scrap it and redo the complete analysis. </a:t>
            </a:r>
            <a:endParaRPr lang="en-US" dirty="0" smtClean="0"/>
          </a:p>
          <a:p>
            <a:pPr fontAlgn="base"/>
            <a:endParaRPr lang="en-US" dirty="0"/>
          </a:p>
          <a:p>
            <a:pPr fontAlgn="base"/>
            <a:r>
              <a:rPr lang="en-US" dirty="0" smtClean="0"/>
              <a:t>The </a:t>
            </a:r>
            <a:r>
              <a:rPr lang="en-US" dirty="0"/>
              <a:t>Data Analytics lifecycle guides them throughout this process.</a:t>
            </a:r>
          </a:p>
        </p:txBody>
      </p:sp>
    </p:spTree>
    <p:extLst>
      <p:ext uri="{BB962C8B-B14F-4D97-AF65-F5344CB8AC3E}">
        <p14:creationId xmlns:p14="http://schemas.microsoft.com/office/powerpoint/2010/main" val="162827252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646331"/>
          </a:xfrm>
          <a:prstGeom prst="rect">
            <a:avLst/>
          </a:prstGeom>
          <a:noFill/>
        </p:spPr>
        <p:txBody>
          <a:bodyPr wrap="square" rtlCol="0">
            <a:spAutoFit/>
          </a:bodyPr>
          <a:lstStyle/>
          <a:p>
            <a:r>
              <a:rPr lang="en-US" sz="3600" dirty="0">
                <a:latin typeface="Verdana" panose="020B0604030504040204" pitchFamily="34" charset="0"/>
                <a:ea typeface="Verdana" panose="020B0604030504040204" pitchFamily="34" charset="0"/>
              </a:rPr>
              <a:t>DATA ANALYTICS LIFECYCLE PHASES</a:t>
            </a:r>
            <a:endParaRPr lang="en-US" sz="36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500" y="994043"/>
            <a:ext cx="9576494" cy="3693319"/>
          </a:xfrm>
          <a:prstGeom prst="rect">
            <a:avLst/>
          </a:prstGeom>
        </p:spPr>
        <p:txBody>
          <a:bodyPr wrap="square">
            <a:spAutoFit/>
          </a:bodyPr>
          <a:lstStyle/>
          <a:p>
            <a:pPr fontAlgn="base"/>
            <a:r>
              <a:rPr lang="en-US" dirty="0"/>
              <a:t>There’s no defined structure of the phases in the life cycle of Data Analytics, and thus, there may not be uniformity in these steps. </a:t>
            </a:r>
            <a:endParaRPr lang="en-US" dirty="0" smtClean="0"/>
          </a:p>
          <a:p>
            <a:pPr fontAlgn="base"/>
            <a:endParaRPr lang="en-US" dirty="0"/>
          </a:p>
          <a:p>
            <a:pPr fontAlgn="base"/>
            <a:r>
              <a:rPr lang="en-US" dirty="0" smtClean="0"/>
              <a:t>There </a:t>
            </a:r>
            <a:r>
              <a:rPr lang="en-US" dirty="0"/>
              <a:t>can be some data professionals that follow additional steps, while there may be some who skip some stages altogether or work on different phases simultaneously. </a:t>
            </a:r>
            <a:endParaRPr lang="en-US" dirty="0" smtClean="0"/>
          </a:p>
          <a:p>
            <a:pPr fontAlgn="base"/>
            <a:endParaRPr lang="en-US" dirty="0"/>
          </a:p>
          <a:p>
            <a:pPr fontAlgn="base"/>
            <a:r>
              <a:rPr lang="en-US" dirty="0" smtClean="0"/>
              <a:t>Let </a:t>
            </a:r>
            <a:r>
              <a:rPr lang="en-US" dirty="0"/>
              <a:t>us discuss the various phases of the data analytics life cycle.</a:t>
            </a:r>
          </a:p>
          <a:p>
            <a:pPr fontAlgn="base"/>
            <a:endParaRPr lang="en-US" dirty="0"/>
          </a:p>
          <a:p>
            <a:pPr fontAlgn="base"/>
            <a:r>
              <a:rPr lang="en-US" dirty="0"/>
              <a:t>This guide talks about the phases that are fundamental to each data analytics process. </a:t>
            </a:r>
            <a:endParaRPr lang="en-US" dirty="0" smtClean="0"/>
          </a:p>
          <a:p>
            <a:pPr fontAlgn="base"/>
            <a:endParaRPr lang="en-US" dirty="0"/>
          </a:p>
          <a:p>
            <a:pPr fontAlgn="base"/>
            <a:r>
              <a:rPr lang="en-US" dirty="0" smtClean="0"/>
              <a:t>Hence</a:t>
            </a:r>
            <a:r>
              <a:rPr lang="en-US" dirty="0"/>
              <a:t>, they are more likely to be present in most data analytics projects’ lifecycle. </a:t>
            </a:r>
            <a:endParaRPr lang="en-US" dirty="0" smtClean="0"/>
          </a:p>
          <a:p>
            <a:pPr fontAlgn="base"/>
            <a:endParaRPr lang="en-US" dirty="0"/>
          </a:p>
          <a:p>
            <a:pPr fontAlgn="base"/>
            <a:r>
              <a:rPr lang="en-US" dirty="0" smtClean="0"/>
              <a:t>The </a:t>
            </a:r>
            <a:r>
              <a:rPr lang="en-US" dirty="0"/>
              <a:t>Data Analytics lifecycle primarily consists of 6 phases.</a:t>
            </a:r>
            <a:endParaRPr lang="en-US" dirty="0"/>
          </a:p>
        </p:txBody>
      </p:sp>
    </p:spTree>
    <p:extLst>
      <p:ext uri="{BB962C8B-B14F-4D97-AF65-F5344CB8AC3E}">
        <p14:creationId xmlns:p14="http://schemas.microsoft.com/office/powerpoint/2010/main" val="278628660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646331"/>
          </a:xfrm>
          <a:prstGeom prst="rect">
            <a:avLst/>
          </a:prstGeom>
          <a:noFill/>
        </p:spPr>
        <p:txBody>
          <a:bodyPr wrap="square" rtlCol="0">
            <a:spAutoFit/>
          </a:bodyPr>
          <a:lstStyle/>
          <a:p>
            <a:r>
              <a:rPr lang="en-US" sz="3600" dirty="0">
                <a:latin typeface="Verdana" panose="020B0604030504040204" pitchFamily="34" charset="0"/>
                <a:ea typeface="Verdana" panose="020B0604030504040204" pitchFamily="34" charset="0"/>
              </a:rPr>
              <a:t>Phase 1: Data Discovery and Formation</a:t>
            </a:r>
            <a:endParaRPr lang="en-US" sz="36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500" y="994043"/>
            <a:ext cx="9576494" cy="5355312"/>
          </a:xfrm>
          <a:prstGeom prst="rect">
            <a:avLst/>
          </a:prstGeom>
        </p:spPr>
        <p:txBody>
          <a:bodyPr wrap="square">
            <a:spAutoFit/>
          </a:bodyPr>
          <a:lstStyle/>
          <a:p>
            <a:pPr fontAlgn="base"/>
            <a:r>
              <a:rPr lang="en-US" dirty="0"/>
              <a:t>This phase is all about defining the data’s purpose and how to achieve it by the end of the data analytics lifecycle. </a:t>
            </a:r>
            <a:endParaRPr lang="en-US" dirty="0" smtClean="0"/>
          </a:p>
          <a:p>
            <a:pPr fontAlgn="base"/>
            <a:endParaRPr lang="en-US" dirty="0"/>
          </a:p>
          <a:p>
            <a:pPr fontAlgn="base"/>
            <a:r>
              <a:rPr lang="en-US" dirty="0" smtClean="0"/>
              <a:t>The </a:t>
            </a:r>
            <a:r>
              <a:rPr lang="en-US" dirty="0"/>
              <a:t>stage consists of identifying critical objectives a business is trying to discover by mapping out the data. </a:t>
            </a:r>
            <a:endParaRPr lang="en-US" dirty="0" smtClean="0"/>
          </a:p>
          <a:p>
            <a:pPr fontAlgn="base"/>
            <a:endParaRPr lang="en-US" dirty="0"/>
          </a:p>
          <a:p>
            <a:pPr fontAlgn="base"/>
            <a:r>
              <a:rPr lang="en-US" dirty="0" smtClean="0"/>
              <a:t>During </a:t>
            </a:r>
            <a:r>
              <a:rPr lang="en-US" dirty="0"/>
              <a:t>this process, the team learns about the business domain and checks whether the business unit or organization has worked on similar projects to refer to any learnings</a:t>
            </a:r>
            <a:r>
              <a:rPr lang="en-US" dirty="0" smtClean="0"/>
              <a:t>.</a:t>
            </a:r>
          </a:p>
          <a:p>
            <a:pPr fontAlgn="base"/>
            <a:endParaRPr lang="en-US" dirty="0"/>
          </a:p>
          <a:p>
            <a:pPr fontAlgn="base"/>
            <a:r>
              <a:rPr lang="en-US" dirty="0"/>
              <a:t>In this phase, the team also evaluates technology, people, data, and time. </a:t>
            </a:r>
            <a:endParaRPr lang="en-US" dirty="0" smtClean="0"/>
          </a:p>
          <a:p>
            <a:pPr fontAlgn="base"/>
            <a:endParaRPr lang="en-US" dirty="0"/>
          </a:p>
          <a:p>
            <a:pPr fontAlgn="base"/>
            <a:r>
              <a:rPr lang="en-US" dirty="0" smtClean="0"/>
              <a:t>For </a:t>
            </a:r>
            <a:r>
              <a:rPr lang="en-US" dirty="0"/>
              <a:t>example, while dealing with a small dataset, the team can use Excel. However, heftier tasks demand more rigid tools for data preparation and exploration. </a:t>
            </a:r>
            <a:endParaRPr lang="en-US" dirty="0" smtClean="0"/>
          </a:p>
          <a:p>
            <a:pPr fontAlgn="base"/>
            <a:endParaRPr lang="en-US" dirty="0"/>
          </a:p>
          <a:p>
            <a:pPr fontAlgn="base"/>
            <a:r>
              <a:rPr lang="en-US" dirty="0" smtClean="0"/>
              <a:t>In </a:t>
            </a:r>
            <a:r>
              <a:rPr lang="en-US" dirty="0"/>
              <a:t>such scenarios, the team will need to use Python, R, Tableau Desktop or Tableau Prep, and other data cleaning tools.</a:t>
            </a:r>
          </a:p>
          <a:p>
            <a:pPr fontAlgn="base"/>
            <a:endParaRPr lang="en-US" dirty="0" smtClean="0"/>
          </a:p>
          <a:p>
            <a:pPr fontAlgn="base"/>
            <a:r>
              <a:rPr lang="en-US" dirty="0" smtClean="0"/>
              <a:t>This </a:t>
            </a:r>
            <a:r>
              <a:rPr lang="en-US" dirty="0"/>
              <a:t>phase’s critical activities include framing the business problem, formulating initial hypotheses to test, and beginning data learning.</a:t>
            </a:r>
          </a:p>
        </p:txBody>
      </p:sp>
    </p:spTree>
    <p:extLst>
      <p:ext uri="{BB962C8B-B14F-4D97-AF65-F5344CB8AC3E}">
        <p14:creationId xmlns:p14="http://schemas.microsoft.com/office/powerpoint/2010/main" val="238954376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646331"/>
          </a:xfrm>
          <a:prstGeom prst="rect">
            <a:avLst/>
          </a:prstGeom>
          <a:noFill/>
        </p:spPr>
        <p:txBody>
          <a:bodyPr wrap="square" rtlCol="0">
            <a:spAutoFit/>
          </a:bodyPr>
          <a:lstStyle/>
          <a:p>
            <a:r>
              <a:rPr lang="en-US" sz="3600" dirty="0">
                <a:latin typeface="Verdana" panose="020B0604030504040204" pitchFamily="34" charset="0"/>
                <a:ea typeface="Verdana" panose="020B0604030504040204" pitchFamily="34" charset="0"/>
              </a:rPr>
              <a:t>Phase 2: Data Preparation and Processing</a:t>
            </a:r>
            <a:endParaRPr lang="en-US" sz="36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499" y="994043"/>
            <a:ext cx="3499757" cy="3139321"/>
          </a:xfrm>
          <a:prstGeom prst="rect">
            <a:avLst/>
          </a:prstGeom>
        </p:spPr>
        <p:txBody>
          <a:bodyPr wrap="square">
            <a:spAutoFit/>
          </a:bodyPr>
          <a:lstStyle/>
          <a:p>
            <a:pPr fontAlgn="base"/>
            <a:r>
              <a:rPr lang="en-US" dirty="0"/>
              <a:t>In this phase, the experts’ focus shifts from business requirements to information requirements. </a:t>
            </a:r>
            <a:endParaRPr lang="en-US" dirty="0" smtClean="0"/>
          </a:p>
          <a:p>
            <a:pPr fontAlgn="base"/>
            <a:endParaRPr lang="en-US" dirty="0"/>
          </a:p>
          <a:p>
            <a:pPr fontAlgn="base"/>
            <a:r>
              <a:rPr lang="en-US" dirty="0" smtClean="0"/>
              <a:t>One </a:t>
            </a:r>
            <a:r>
              <a:rPr lang="en-US" dirty="0"/>
              <a:t>of the essential aspects of this phase is ensuring data availability for processing. </a:t>
            </a:r>
            <a:endParaRPr lang="en-US" dirty="0" smtClean="0"/>
          </a:p>
          <a:p>
            <a:pPr fontAlgn="base"/>
            <a:endParaRPr lang="en-US" dirty="0"/>
          </a:p>
          <a:p>
            <a:pPr fontAlgn="base"/>
            <a:r>
              <a:rPr lang="en-US" dirty="0" smtClean="0"/>
              <a:t>The </a:t>
            </a:r>
            <a:r>
              <a:rPr lang="en-US" dirty="0"/>
              <a:t>stage encompasses the collection, processing, and cleansing of the accumulated data.</a:t>
            </a:r>
          </a:p>
        </p:txBody>
      </p:sp>
      <p:pic>
        <p:nvPicPr>
          <p:cNvPr id="14" name="Picture 13"/>
          <p:cNvPicPr>
            <a:picLocks noChangeAspect="1"/>
          </p:cNvPicPr>
          <p:nvPr/>
        </p:nvPicPr>
        <p:blipFill>
          <a:blip r:embed="rId3"/>
          <a:stretch>
            <a:fillRect/>
          </a:stretch>
        </p:blipFill>
        <p:spPr>
          <a:xfrm>
            <a:off x="4992914" y="1082675"/>
            <a:ext cx="6763657" cy="4447268"/>
          </a:xfrm>
          <a:prstGeom prst="rect">
            <a:avLst/>
          </a:prstGeom>
        </p:spPr>
      </p:pic>
    </p:spTree>
    <p:extLst>
      <p:ext uri="{BB962C8B-B14F-4D97-AF65-F5344CB8AC3E}">
        <p14:creationId xmlns:p14="http://schemas.microsoft.com/office/powerpoint/2010/main" val="3541724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52435"/>
            <a:ext cx="6344529" cy="769441"/>
          </a:xfrm>
          <a:prstGeom prst="rect">
            <a:avLst/>
          </a:prstGeom>
          <a:noFill/>
        </p:spPr>
        <p:txBody>
          <a:bodyPr wrap="square" rtlCol="0">
            <a:spAutoFit/>
          </a:bodyPr>
          <a:lstStyle/>
          <a:p>
            <a:r>
              <a:rPr lang="en-US" sz="4400" dirty="0" smtClean="0">
                <a:latin typeface="Adobe Heiti Std R" panose="020B0400000000000000" pitchFamily="34" charset="-128"/>
                <a:ea typeface="Adobe Heiti Std R" panose="020B0400000000000000" pitchFamily="34" charset="-128"/>
              </a:rPr>
              <a:t>Agenda</a:t>
            </a:r>
            <a:r>
              <a:rPr lang="en-US" dirty="0" smtClean="0"/>
              <a:t> </a:t>
            </a:r>
            <a:endParaRPr lang="en-US" dirty="0"/>
          </a:p>
        </p:txBody>
      </p:sp>
      <p:sp>
        <p:nvSpPr>
          <p:cNvPr id="3" name="TextBox 2"/>
          <p:cNvSpPr txBox="1"/>
          <p:nvPr/>
        </p:nvSpPr>
        <p:spPr>
          <a:xfrm>
            <a:off x="634306" y="1301121"/>
            <a:ext cx="8782649" cy="4401205"/>
          </a:xfrm>
          <a:prstGeom prst="rect">
            <a:avLst/>
          </a:prstGeom>
          <a:noFill/>
        </p:spPr>
        <p:txBody>
          <a:bodyPr wrap="square" rtlCol="0">
            <a:spAutoFit/>
          </a:bodyPr>
          <a:lstStyle/>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BI basic,</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Information gathering,</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Decision making,</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Managing BI,</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BI User Segmentation,</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Gathering BI Requirements,</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Content and Knowledge Management,</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Strategic Approach to BI</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Significance of visual analytics</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Information Visualization</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Data Representation</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Data collection and binding</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Structured Data</a:t>
            </a:r>
          </a:p>
          <a:p>
            <a:pPr marL="342900" indent="-342900">
              <a:buFont typeface="Wingdings" panose="05000000000000000000" pitchFamily="2" charset="2"/>
              <a:buChar char="v"/>
            </a:pPr>
            <a:r>
              <a:rPr lang="en-US" sz="2000" dirty="0" smtClean="0">
                <a:latin typeface="Verdana" panose="020B0604030504040204" pitchFamily="34" charset="0"/>
                <a:ea typeface="Verdana" panose="020B0604030504040204" pitchFamily="34" charset="0"/>
              </a:rPr>
              <a:t>Unstructured data</a:t>
            </a:r>
            <a:endParaRPr lang="en-US" sz="1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851196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Decision Making </a:t>
            </a:r>
          </a:p>
        </p:txBody>
      </p:sp>
      <p:sp>
        <p:nvSpPr>
          <p:cNvPr id="3" name="TextBox 2"/>
          <p:cNvSpPr txBox="1"/>
          <p:nvPr/>
        </p:nvSpPr>
        <p:spPr>
          <a:xfrm>
            <a:off x="634306" y="1608897"/>
            <a:ext cx="9366037" cy="3693319"/>
          </a:xfrm>
          <a:prstGeom prst="rect">
            <a:avLst/>
          </a:prstGeom>
          <a:noFill/>
        </p:spPr>
        <p:txBody>
          <a:bodyPr wrap="square" rtlCol="0">
            <a:spAutoFit/>
          </a:bodyPr>
          <a:lstStyle/>
          <a:p>
            <a:pPr marL="285750" indent="-285750">
              <a:buFont typeface="Wingdings" panose="05000000000000000000" pitchFamily="2" charset="2"/>
              <a:buChar char="q"/>
            </a:pPr>
            <a:r>
              <a:rPr lang="en-US" b="1" dirty="0"/>
              <a:t>Tactical </a:t>
            </a:r>
            <a:r>
              <a:rPr lang="en-US" b="1" dirty="0" smtClean="0"/>
              <a:t>decisions:</a:t>
            </a:r>
          </a:p>
          <a:p>
            <a:endParaRPr lang="en-US" b="1" dirty="0"/>
          </a:p>
          <a:p>
            <a:pPr marL="1200150" lvl="2" indent="-285750">
              <a:buFont typeface="Wingdings" panose="05000000000000000000" pitchFamily="2" charset="2"/>
              <a:buChar char="v"/>
            </a:pPr>
            <a:r>
              <a:rPr lang="en-US" dirty="0"/>
              <a:t> Tactical decisions occur with greater frequency (e.g., weekly or monthly) and fall into the mid-management level. Often, they relate to the implementation of strategic decisions</a:t>
            </a:r>
            <a:r>
              <a:rPr lang="en-US" dirty="0" smtClean="0"/>
              <a:t>.</a:t>
            </a:r>
          </a:p>
          <a:p>
            <a:pPr marL="1200150" lvl="2" indent="-285750">
              <a:buFont typeface="Wingdings" panose="05000000000000000000" pitchFamily="2" charset="2"/>
              <a:buChar char="v"/>
            </a:pPr>
            <a:endParaRPr lang="en-US" dirty="0"/>
          </a:p>
          <a:p>
            <a:pPr marL="1200150" lvl="2" indent="-285750">
              <a:buFont typeface="Wingdings" panose="05000000000000000000" pitchFamily="2" charset="2"/>
              <a:buChar char="v"/>
            </a:pPr>
            <a:r>
              <a:rPr lang="en-US" dirty="0"/>
              <a:t>Examples of tactical decisions include product price changes, work schedules, departmental reorganization, and similar activities.</a:t>
            </a:r>
          </a:p>
          <a:p>
            <a:pPr marL="1200150" lvl="2" indent="-285750">
              <a:buFont typeface="Wingdings" panose="05000000000000000000" pitchFamily="2" charset="2"/>
              <a:buChar char="v"/>
            </a:pPr>
            <a:endParaRPr lang="en-US" dirty="0" smtClean="0"/>
          </a:p>
          <a:p>
            <a:pPr marL="1200150" lvl="2" indent="-285750">
              <a:buFont typeface="Wingdings" panose="05000000000000000000" pitchFamily="2" charset="2"/>
              <a:buChar char="v"/>
            </a:pPr>
            <a:r>
              <a:rPr lang="en-US" dirty="0" smtClean="0"/>
              <a:t>The </a:t>
            </a:r>
            <a:r>
              <a:rPr lang="en-US" dirty="0"/>
              <a:t>impact of these types of decisions is medium regarding risk to the organization and impact on profitability.</a:t>
            </a:r>
          </a:p>
          <a:p>
            <a:pPr marL="1200150" lvl="2" indent="-285750">
              <a:buFont typeface="Wingdings" panose="05000000000000000000" pitchFamily="2" charset="2"/>
              <a:buChar char="v"/>
            </a:pPr>
            <a:endParaRPr lang="en-US" b="1" dirty="0" smtClean="0"/>
          </a:p>
          <a:p>
            <a:pPr marL="1200150" lvl="2" indent="-285750">
              <a:buFont typeface="Wingdings" panose="05000000000000000000" pitchFamily="2" charset="2"/>
              <a:buChar char="v"/>
            </a:pPr>
            <a:endParaRPr lang="en-US" dirty="0"/>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Business intelligence decisions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7081567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646331"/>
          </a:xfrm>
          <a:prstGeom prst="rect">
            <a:avLst/>
          </a:prstGeom>
          <a:noFill/>
        </p:spPr>
        <p:txBody>
          <a:bodyPr wrap="square" rtlCol="0">
            <a:spAutoFit/>
          </a:bodyPr>
          <a:lstStyle/>
          <a:p>
            <a:r>
              <a:rPr lang="en-US" sz="3600" dirty="0">
                <a:latin typeface="Verdana" panose="020B0604030504040204" pitchFamily="34" charset="0"/>
                <a:ea typeface="Verdana" panose="020B0604030504040204" pitchFamily="34" charset="0"/>
              </a:rPr>
              <a:t>Phase 2: Data Preparation and Processing</a:t>
            </a:r>
            <a:endParaRPr lang="en-US" sz="36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499" y="1241480"/>
            <a:ext cx="9537701" cy="3693319"/>
          </a:xfrm>
          <a:prstGeom prst="rect">
            <a:avLst/>
          </a:prstGeom>
        </p:spPr>
        <p:txBody>
          <a:bodyPr wrap="square">
            <a:spAutoFit/>
          </a:bodyPr>
          <a:lstStyle/>
          <a:p>
            <a:pPr fontAlgn="base"/>
            <a:r>
              <a:rPr lang="en-US" dirty="0"/>
              <a:t>During this phase’s initial stage, the team gathers valuable information and proceeds with the business ecosystem’s lifecycle. </a:t>
            </a:r>
            <a:endParaRPr lang="en-US" dirty="0" smtClean="0"/>
          </a:p>
          <a:p>
            <a:pPr fontAlgn="base"/>
            <a:endParaRPr lang="en-US" dirty="0"/>
          </a:p>
          <a:p>
            <a:pPr fontAlgn="base"/>
            <a:r>
              <a:rPr lang="en-US" dirty="0" smtClean="0"/>
              <a:t>Various </a:t>
            </a:r>
            <a:r>
              <a:rPr lang="en-US" dirty="0"/>
              <a:t>data collection methods are used for this purpose, such </a:t>
            </a:r>
            <a:r>
              <a:rPr lang="en-US" dirty="0" smtClean="0"/>
              <a:t>as</a:t>
            </a:r>
          </a:p>
          <a:p>
            <a:pPr fontAlgn="base"/>
            <a:endParaRPr lang="en-US" dirty="0"/>
          </a:p>
          <a:p>
            <a:pPr fontAlgn="base"/>
            <a:endParaRPr lang="en-US" dirty="0"/>
          </a:p>
          <a:p>
            <a:pPr fontAlgn="base"/>
            <a:r>
              <a:rPr lang="en-US" b="1" dirty="0"/>
              <a:t>o   Data Entry</a:t>
            </a:r>
            <a:r>
              <a:rPr lang="en-US" dirty="0"/>
              <a:t> – Collecting recent data using manual data entry techniques or digital systems within </a:t>
            </a:r>
            <a:r>
              <a:rPr lang="en-US" dirty="0" smtClean="0"/>
              <a:t>		the organization</a:t>
            </a:r>
          </a:p>
          <a:p>
            <a:pPr fontAlgn="base"/>
            <a:endParaRPr lang="en-US" dirty="0"/>
          </a:p>
          <a:p>
            <a:pPr fontAlgn="base"/>
            <a:r>
              <a:rPr lang="en-US" b="1" dirty="0"/>
              <a:t>o   Data Acquisition </a:t>
            </a:r>
            <a:r>
              <a:rPr lang="en-US" dirty="0"/>
              <a:t>– Gathering data from external </a:t>
            </a:r>
            <a:r>
              <a:rPr lang="en-US" dirty="0" smtClean="0"/>
              <a:t>sources</a:t>
            </a:r>
          </a:p>
          <a:p>
            <a:pPr fontAlgn="base"/>
            <a:endParaRPr lang="en-US" dirty="0"/>
          </a:p>
          <a:p>
            <a:pPr fontAlgn="base"/>
            <a:r>
              <a:rPr lang="en-US" b="1" dirty="0"/>
              <a:t>o   Signal Reception</a:t>
            </a:r>
            <a:r>
              <a:rPr lang="en-US" dirty="0"/>
              <a:t> – Capturing data from digital devices, including the Internet of Things and </a:t>
            </a:r>
            <a:r>
              <a:rPr lang="en-US" dirty="0" smtClean="0"/>
              <a:t>			control </a:t>
            </a:r>
            <a:r>
              <a:rPr lang="en-US" dirty="0"/>
              <a:t>systems.</a:t>
            </a:r>
          </a:p>
        </p:txBody>
      </p:sp>
    </p:spTree>
    <p:extLst>
      <p:ext uri="{BB962C8B-B14F-4D97-AF65-F5344CB8AC3E}">
        <p14:creationId xmlns:p14="http://schemas.microsoft.com/office/powerpoint/2010/main" val="286515774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646331"/>
          </a:xfrm>
          <a:prstGeom prst="rect">
            <a:avLst/>
          </a:prstGeom>
          <a:noFill/>
        </p:spPr>
        <p:txBody>
          <a:bodyPr wrap="square" rtlCol="0">
            <a:spAutoFit/>
          </a:bodyPr>
          <a:lstStyle/>
          <a:p>
            <a:r>
              <a:rPr lang="en-US" sz="3600" dirty="0">
                <a:latin typeface="Verdana" panose="020B0604030504040204" pitchFamily="34" charset="0"/>
                <a:ea typeface="Verdana" panose="020B0604030504040204" pitchFamily="34" charset="0"/>
              </a:rPr>
              <a:t>Phase 3: Design a Model</a:t>
            </a:r>
            <a:endParaRPr lang="en-US" sz="36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499" y="1241480"/>
            <a:ext cx="9537701" cy="4524315"/>
          </a:xfrm>
          <a:prstGeom prst="rect">
            <a:avLst/>
          </a:prstGeom>
        </p:spPr>
        <p:txBody>
          <a:bodyPr wrap="square">
            <a:spAutoFit/>
          </a:bodyPr>
          <a:lstStyle/>
          <a:p>
            <a:pPr fontAlgn="base"/>
            <a:r>
              <a:rPr lang="en-US" dirty="0"/>
              <a:t>This phase needs the availability of an analytic sandbox for the team to work with data and perform analytics throughout the project duration. </a:t>
            </a:r>
            <a:endParaRPr lang="en-US" dirty="0" smtClean="0"/>
          </a:p>
          <a:p>
            <a:pPr fontAlgn="base"/>
            <a:endParaRPr lang="en-US" dirty="0"/>
          </a:p>
          <a:p>
            <a:pPr fontAlgn="base"/>
            <a:r>
              <a:rPr lang="en-US" dirty="0" smtClean="0"/>
              <a:t>The </a:t>
            </a:r>
            <a:r>
              <a:rPr lang="en-US" dirty="0"/>
              <a:t>team can load data in several ways</a:t>
            </a:r>
            <a:r>
              <a:rPr lang="en-US" dirty="0" smtClean="0"/>
              <a:t>.</a:t>
            </a:r>
          </a:p>
          <a:p>
            <a:pPr fontAlgn="base"/>
            <a:endParaRPr lang="en-US" dirty="0"/>
          </a:p>
          <a:p>
            <a:pPr fontAlgn="base"/>
            <a:endParaRPr lang="en-US" dirty="0"/>
          </a:p>
          <a:p>
            <a:pPr fontAlgn="base"/>
            <a:r>
              <a:rPr lang="en-US" dirty="0"/>
              <a:t>o  </a:t>
            </a:r>
            <a:r>
              <a:rPr lang="en-US" b="1" dirty="0"/>
              <a:t>Extract, Transform, Load (ETL)</a:t>
            </a:r>
            <a:r>
              <a:rPr lang="en-US" dirty="0"/>
              <a:t> – It transforms the data based on a set of business rules before loading it into the sandbox</a:t>
            </a:r>
            <a:r>
              <a:rPr lang="en-US" dirty="0" smtClean="0"/>
              <a:t>.</a:t>
            </a:r>
          </a:p>
          <a:p>
            <a:pPr fontAlgn="base"/>
            <a:endParaRPr lang="en-US" dirty="0"/>
          </a:p>
          <a:p>
            <a:pPr fontAlgn="base"/>
            <a:endParaRPr lang="en-US" dirty="0"/>
          </a:p>
          <a:p>
            <a:pPr fontAlgn="base"/>
            <a:r>
              <a:rPr lang="en-US" dirty="0"/>
              <a:t>o  </a:t>
            </a:r>
            <a:r>
              <a:rPr lang="en-US" b="1" dirty="0"/>
              <a:t>Extract, Load, Transform (ELT) </a:t>
            </a:r>
            <a:r>
              <a:rPr lang="en-US" dirty="0"/>
              <a:t>– It loads the data into the sandbox and then transforms it based on a set of business rules</a:t>
            </a:r>
            <a:r>
              <a:rPr lang="en-US" dirty="0" smtClean="0"/>
              <a:t>.</a:t>
            </a:r>
          </a:p>
          <a:p>
            <a:pPr fontAlgn="base"/>
            <a:endParaRPr lang="en-US" dirty="0"/>
          </a:p>
          <a:p>
            <a:pPr fontAlgn="base"/>
            <a:endParaRPr lang="en-US" dirty="0"/>
          </a:p>
          <a:p>
            <a:pPr fontAlgn="base"/>
            <a:r>
              <a:rPr lang="en-US" dirty="0"/>
              <a:t>o  </a:t>
            </a:r>
            <a:r>
              <a:rPr lang="en-US" b="1" dirty="0"/>
              <a:t>Extract, Transform, Load, Transform (ETLT)</a:t>
            </a:r>
            <a:r>
              <a:rPr lang="en-US" dirty="0"/>
              <a:t> – It’s the combination of ETL and ELT and has two transformation levels.</a:t>
            </a:r>
          </a:p>
        </p:txBody>
      </p:sp>
    </p:spTree>
    <p:extLst>
      <p:ext uri="{BB962C8B-B14F-4D97-AF65-F5344CB8AC3E}">
        <p14:creationId xmlns:p14="http://schemas.microsoft.com/office/powerpoint/2010/main" val="2371004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646331"/>
          </a:xfrm>
          <a:prstGeom prst="rect">
            <a:avLst/>
          </a:prstGeom>
          <a:noFill/>
        </p:spPr>
        <p:txBody>
          <a:bodyPr wrap="square" rtlCol="0">
            <a:spAutoFit/>
          </a:bodyPr>
          <a:lstStyle/>
          <a:p>
            <a:r>
              <a:rPr lang="en-US" sz="3600" dirty="0">
                <a:latin typeface="Verdana" panose="020B0604030504040204" pitchFamily="34" charset="0"/>
                <a:ea typeface="Verdana" panose="020B0604030504040204" pitchFamily="34" charset="0"/>
              </a:rPr>
              <a:t>Phase 3: Design a Model</a:t>
            </a:r>
            <a:endParaRPr lang="en-US" sz="36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499" y="1241480"/>
            <a:ext cx="9537701" cy="3416320"/>
          </a:xfrm>
          <a:prstGeom prst="rect">
            <a:avLst/>
          </a:prstGeom>
        </p:spPr>
        <p:txBody>
          <a:bodyPr wrap="square">
            <a:spAutoFit/>
          </a:bodyPr>
          <a:lstStyle/>
          <a:p>
            <a:pPr fontAlgn="base"/>
            <a:r>
              <a:rPr lang="en-US" dirty="0"/>
              <a:t>The team identifies variables for categorizing data, identifies and amends data errors. Data errors can be anything, including missing data, illogical values, duplicates, and spelling errors. </a:t>
            </a:r>
            <a:endParaRPr lang="en-US" dirty="0" smtClean="0"/>
          </a:p>
          <a:p>
            <a:pPr fontAlgn="base"/>
            <a:endParaRPr lang="en-US" dirty="0"/>
          </a:p>
          <a:p>
            <a:pPr fontAlgn="base"/>
            <a:r>
              <a:rPr lang="en-US" dirty="0" smtClean="0"/>
              <a:t>For </a:t>
            </a:r>
            <a:r>
              <a:rPr lang="en-US" dirty="0"/>
              <a:t>example, the team imputes the average data score for categories for missing values. It enables more efficient data processing without skewing the data</a:t>
            </a:r>
            <a:r>
              <a:rPr lang="en-US" dirty="0" smtClean="0"/>
              <a:t>.</a:t>
            </a:r>
          </a:p>
          <a:p>
            <a:pPr fontAlgn="base"/>
            <a:endParaRPr lang="en-US" dirty="0"/>
          </a:p>
          <a:p>
            <a:pPr fontAlgn="base"/>
            <a:endParaRPr lang="en-US" dirty="0"/>
          </a:p>
          <a:p>
            <a:pPr fontAlgn="base"/>
            <a:r>
              <a:rPr lang="en-US" dirty="0"/>
              <a:t>After cleaning the data, the team determines the techniques, methods, and workflow for building a model in the next phase. </a:t>
            </a:r>
            <a:endParaRPr lang="en-US" dirty="0" smtClean="0"/>
          </a:p>
          <a:p>
            <a:pPr fontAlgn="base"/>
            <a:endParaRPr lang="en-US" dirty="0"/>
          </a:p>
          <a:p>
            <a:pPr fontAlgn="base"/>
            <a:r>
              <a:rPr lang="en-US" dirty="0" smtClean="0"/>
              <a:t>The </a:t>
            </a:r>
            <a:r>
              <a:rPr lang="en-US" dirty="0"/>
              <a:t>team explores the data, identifies relations between data points to select the key variables, and eventually devises a suitable model.</a:t>
            </a:r>
          </a:p>
        </p:txBody>
      </p:sp>
    </p:spTree>
    <p:extLst>
      <p:ext uri="{BB962C8B-B14F-4D97-AF65-F5344CB8AC3E}">
        <p14:creationId xmlns:p14="http://schemas.microsoft.com/office/powerpoint/2010/main" val="25303472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646331"/>
          </a:xfrm>
          <a:prstGeom prst="rect">
            <a:avLst/>
          </a:prstGeom>
          <a:noFill/>
        </p:spPr>
        <p:txBody>
          <a:bodyPr wrap="square" rtlCol="0">
            <a:spAutoFit/>
          </a:bodyPr>
          <a:lstStyle/>
          <a:p>
            <a:r>
              <a:rPr lang="en-US" sz="3600" dirty="0">
                <a:latin typeface="Verdana" panose="020B0604030504040204" pitchFamily="34" charset="0"/>
                <a:ea typeface="Verdana" panose="020B0604030504040204" pitchFamily="34" charset="0"/>
              </a:rPr>
              <a:t>Phase 4: Model Building</a:t>
            </a:r>
            <a:endParaRPr lang="en-US" sz="36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499" y="1241480"/>
            <a:ext cx="9537701" cy="2862322"/>
          </a:xfrm>
          <a:prstGeom prst="rect">
            <a:avLst/>
          </a:prstGeom>
        </p:spPr>
        <p:txBody>
          <a:bodyPr wrap="square">
            <a:spAutoFit/>
          </a:bodyPr>
          <a:lstStyle/>
          <a:p>
            <a:pPr fontAlgn="base"/>
            <a:r>
              <a:rPr lang="en-US" dirty="0"/>
              <a:t>In this phase, the team develops testing, training, and production datasets. </a:t>
            </a:r>
            <a:endParaRPr lang="en-US" dirty="0" smtClean="0"/>
          </a:p>
          <a:p>
            <a:pPr fontAlgn="base"/>
            <a:endParaRPr lang="en-US" dirty="0"/>
          </a:p>
          <a:p>
            <a:pPr fontAlgn="base"/>
            <a:r>
              <a:rPr lang="en-US" dirty="0" smtClean="0"/>
              <a:t>Further</a:t>
            </a:r>
            <a:r>
              <a:rPr lang="en-US" dirty="0"/>
              <a:t>, the team builds and executes models meticulously as planned during the model planning phase. </a:t>
            </a:r>
            <a:endParaRPr lang="en-US" dirty="0" smtClean="0"/>
          </a:p>
          <a:p>
            <a:pPr fontAlgn="base"/>
            <a:endParaRPr lang="en-US" dirty="0"/>
          </a:p>
          <a:p>
            <a:pPr fontAlgn="base"/>
            <a:r>
              <a:rPr lang="en-US" dirty="0" smtClean="0"/>
              <a:t>They </a:t>
            </a:r>
            <a:r>
              <a:rPr lang="en-US" dirty="0"/>
              <a:t>test data and try to find out answers to the given objectives. </a:t>
            </a:r>
            <a:endParaRPr lang="en-US" dirty="0" smtClean="0"/>
          </a:p>
          <a:p>
            <a:pPr fontAlgn="base"/>
            <a:endParaRPr lang="en-US" dirty="0"/>
          </a:p>
          <a:p>
            <a:pPr fontAlgn="base"/>
            <a:r>
              <a:rPr lang="en-US" dirty="0" smtClean="0"/>
              <a:t>They </a:t>
            </a:r>
            <a:r>
              <a:rPr lang="en-US" dirty="0"/>
              <a:t>use various statistical modeling methods such as regression techniques, decision trees, random forest modeling, and neural networks and perform a trial run to determine whether it corresponds to the datasets.</a:t>
            </a:r>
          </a:p>
        </p:txBody>
      </p:sp>
    </p:spTree>
    <p:extLst>
      <p:ext uri="{BB962C8B-B14F-4D97-AF65-F5344CB8AC3E}">
        <p14:creationId xmlns:p14="http://schemas.microsoft.com/office/powerpoint/2010/main" val="370049203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646331"/>
          </a:xfrm>
          <a:prstGeom prst="rect">
            <a:avLst/>
          </a:prstGeom>
          <a:noFill/>
        </p:spPr>
        <p:txBody>
          <a:bodyPr wrap="square" rtlCol="0">
            <a:spAutoFit/>
          </a:bodyPr>
          <a:lstStyle/>
          <a:p>
            <a:r>
              <a:rPr lang="en-US" sz="3600" dirty="0">
                <a:latin typeface="Verdana" panose="020B0604030504040204" pitchFamily="34" charset="0"/>
                <a:ea typeface="Verdana" panose="020B0604030504040204" pitchFamily="34" charset="0"/>
              </a:rPr>
              <a:t>Phase 4: Model Building</a:t>
            </a:r>
            <a:endParaRPr lang="en-US" sz="36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499" y="1241480"/>
            <a:ext cx="9537701" cy="4801314"/>
          </a:xfrm>
          <a:prstGeom prst="rect">
            <a:avLst/>
          </a:prstGeom>
        </p:spPr>
        <p:txBody>
          <a:bodyPr wrap="square">
            <a:spAutoFit/>
          </a:bodyPr>
          <a:lstStyle/>
          <a:p>
            <a:pPr fontAlgn="base"/>
            <a:r>
              <a:rPr lang="en-US" dirty="0"/>
              <a:t>In this phase, the team develops testing, training, and production datasets. </a:t>
            </a:r>
            <a:endParaRPr lang="en-US" dirty="0" smtClean="0"/>
          </a:p>
          <a:p>
            <a:pPr fontAlgn="base"/>
            <a:endParaRPr lang="en-US" dirty="0"/>
          </a:p>
          <a:p>
            <a:pPr fontAlgn="base"/>
            <a:r>
              <a:rPr lang="en-US" dirty="0" smtClean="0"/>
              <a:t>Further</a:t>
            </a:r>
            <a:r>
              <a:rPr lang="en-US" dirty="0"/>
              <a:t>, the team builds and executes models meticulously as planned during the model planning phase. </a:t>
            </a:r>
            <a:endParaRPr lang="en-US" dirty="0" smtClean="0"/>
          </a:p>
          <a:p>
            <a:pPr fontAlgn="base"/>
            <a:endParaRPr lang="en-US" dirty="0"/>
          </a:p>
          <a:p>
            <a:pPr fontAlgn="base"/>
            <a:r>
              <a:rPr lang="en-US" dirty="0" smtClean="0"/>
              <a:t>They </a:t>
            </a:r>
            <a:r>
              <a:rPr lang="en-US" dirty="0"/>
              <a:t>test data and try to find out answers to the given objectives. </a:t>
            </a:r>
            <a:endParaRPr lang="en-US" dirty="0" smtClean="0"/>
          </a:p>
          <a:p>
            <a:pPr fontAlgn="base"/>
            <a:endParaRPr lang="en-US" dirty="0"/>
          </a:p>
          <a:p>
            <a:pPr fontAlgn="base"/>
            <a:r>
              <a:rPr lang="en-US" dirty="0" smtClean="0"/>
              <a:t>They </a:t>
            </a:r>
            <a:r>
              <a:rPr lang="en-US" dirty="0"/>
              <a:t>use various statistical modeling methods such as regression techniques, decision trees, random forest modeling, and neural networks and perform a trial run to determine whether it corresponds to the datasets</a:t>
            </a:r>
            <a:r>
              <a:rPr lang="en-US" dirty="0" smtClean="0"/>
              <a:t>.</a:t>
            </a:r>
          </a:p>
          <a:p>
            <a:pPr fontAlgn="base"/>
            <a:endParaRPr lang="en-US" dirty="0"/>
          </a:p>
          <a:p>
            <a:pPr fontAlgn="base"/>
            <a:r>
              <a:rPr lang="en-US" dirty="0"/>
              <a:t>This step of data analytics architecture comprises developing data sets for testing, training, and production purposes. The data analytics experts meticulously build and operate the model that they had designed in the previous step. They rely on tools and several techniques like decision trees, regression techniques (logistic regression), and neural networks for building and executing the model. The experts also perform a trial run of the model to observe if the model corresponds to the datasets.</a:t>
            </a:r>
            <a:endParaRPr lang="en-US" dirty="0"/>
          </a:p>
        </p:txBody>
      </p:sp>
    </p:spTree>
    <p:extLst>
      <p:ext uri="{BB962C8B-B14F-4D97-AF65-F5344CB8AC3E}">
        <p14:creationId xmlns:p14="http://schemas.microsoft.com/office/powerpoint/2010/main" val="260479048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584775"/>
          </a:xfrm>
          <a:prstGeom prst="rect">
            <a:avLst/>
          </a:prstGeom>
          <a:noFill/>
        </p:spPr>
        <p:txBody>
          <a:bodyPr wrap="square" rtlCol="0">
            <a:spAutoFit/>
          </a:bodyPr>
          <a:lstStyle/>
          <a:p>
            <a:r>
              <a:rPr lang="en-US" sz="3200" dirty="0">
                <a:latin typeface="Verdana" panose="020B0604030504040204" pitchFamily="34" charset="0"/>
                <a:ea typeface="Verdana" panose="020B0604030504040204" pitchFamily="34" charset="0"/>
              </a:rPr>
              <a:t>Phase 5: Result Communication and Publication</a:t>
            </a:r>
            <a:endParaRPr lang="en-US" sz="32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499" y="1241480"/>
            <a:ext cx="9537701" cy="4801314"/>
          </a:xfrm>
          <a:prstGeom prst="rect">
            <a:avLst/>
          </a:prstGeom>
        </p:spPr>
        <p:txBody>
          <a:bodyPr wrap="square">
            <a:spAutoFit/>
          </a:bodyPr>
          <a:lstStyle/>
          <a:p>
            <a:pPr fontAlgn="base"/>
            <a:r>
              <a:rPr lang="en-US" dirty="0"/>
              <a:t>This phase aims to determine whether the project results are a success or failure and start collaborating with significant stakeholders. </a:t>
            </a:r>
            <a:endParaRPr lang="en-US" dirty="0" smtClean="0"/>
          </a:p>
          <a:p>
            <a:pPr fontAlgn="base"/>
            <a:endParaRPr lang="en-US" dirty="0"/>
          </a:p>
          <a:p>
            <a:pPr fontAlgn="base"/>
            <a:r>
              <a:rPr lang="en-US" dirty="0" smtClean="0"/>
              <a:t>The </a:t>
            </a:r>
            <a:r>
              <a:rPr lang="en-US" dirty="0"/>
              <a:t>team identifies the vital findings of their analysis, measures the associated business value, and creates a summarized narrative to convey the stakeholders’ results</a:t>
            </a:r>
            <a:r>
              <a:rPr lang="en-US" dirty="0" smtClean="0"/>
              <a:t>.</a:t>
            </a:r>
          </a:p>
          <a:p>
            <a:pPr fontAlgn="base"/>
            <a:endParaRPr lang="en-US" dirty="0"/>
          </a:p>
          <a:p>
            <a:r>
              <a:rPr lang="en-US" dirty="0"/>
              <a:t>Remember the goal you had set for your business in phase 1? </a:t>
            </a:r>
            <a:endParaRPr lang="en-US" dirty="0" smtClean="0"/>
          </a:p>
          <a:p>
            <a:endParaRPr lang="en-US" dirty="0"/>
          </a:p>
          <a:p>
            <a:r>
              <a:rPr lang="en-US" dirty="0" smtClean="0"/>
              <a:t>Now </a:t>
            </a:r>
            <a:r>
              <a:rPr lang="en-US" dirty="0"/>
              <a:t>is the time to check if those criteria are met by the tests you have run in the previous phase.</a:t>
            </a:r>
          </a:p>
          <a:p>
            <a:endParaRPr lang="en-US" dirty="0" smtClean="0"/>
          </a:p>
          <a:p>
            <a:r>
              <a:rPr lang="en-US" dirty="0" smtClean="0"/>
              <a:t>The </a:t>
            </a:r>
            <a:r>
              <a:rPr lang="en-US" dirty="0"/>
              <a:t>communication step starts with a collaboration with major stakeholders to determine if the project results are a success or failure. </a:t>
            </a:r>
            <a:endParaRPr lang="en-US" dirty="0" smtClean="0"/>
          </a:p>
          <a:p>
            <a:endParaRPr lang="en-US" dirty="0"/>
          </a:p>
          <a:p>
            <a:r>
              <a:rPr lang="en-US" dirty="0" smtClean="0"/>
              <a:t>The </a:t>
            </a:r>
            <a:r>
              <a:rPr lang="en-US" dirty="0"/>
              <a:t>project team is required to identify the key findings of the analysis, measure the business value associated with the result, and produce a narrative to </a:t>
            </a:r>
            <a:r>
              <a:rPr lang="en-US" dirty="0" err="1"/>
              <a:t>summarise</a:t>
            </a:r>
            <a:r>
              <a:rPr lang="en-US" dirty="0"/>
              <a:t> and convey the results to the stakeholders.</a:t>
            </a:r>
          </a:p>
          <a:p>
            <a:pPr fontAlgn="base"/>
            <a:endParaRPr lang="en-US" dirty="0"/>
          </a:p>
        </p:txBody>
      </p:sp>
    </p:spTree>
    <p:extLst>
      <p:ext uri="{BB962C8B-B14F-4D97-AF65-F5344CB8AC3E}">
        <p14:creationId xmlns:p14="http://schemas.microsoft.com/office/powerpoint/2010/main" val="257113340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584775"/>
          </a:xfrm>
          <a:prstGeom prst="rect">
            <a:avLst/>
          </a:prstGeom>
          <a:noFill/>
        </p:spPr>
        <p:txBody>
          <a:bodyPr wrap="square" rtlCol="0">
            <a:spAutoFit/>
          </a:bodyPr>
          <a:lstStyle/>
          <a:p>
            <a:r>
              <a:rPr lang="en-US" sz="3200" dirty="0">
                <a:latin typeface="Verdana" panose="020B0604030504040204" pitchFamily="34" charset="0"/>
                <a:ea typeface="Verdana" panose="020B0604030504040204" pitchFamily="34" charset="0"/>
              </a:rPr>
              <a:t>Phase 6: Measuring of Effectiveness</a:t>
            </a:r>
            <a:endParaRPr lang="en-US" sz="32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499" y="1241480"/>
            <a:ext cx="9537701" cy="2862322"/>
          </a:xfrm>
          <a:prstGeom prst="rect">
            <a:avLst/>
          </a:prstGeom>
        </p:spPr>
        <p:txBody>
          <a:bodyPr wrap="square">
            <a:spAutoFit/>
          </a:bodyPr>
          <a:lstStyle/>
          <a:p>
            <a:pPr fontAlgn="base"/>
            <a:r>
              <a:rPr lang="en-US" dirty="0"/>
              <a:t>In this final phase, the team presents an in-depth report with coding, briefing, key findings, and technical documents and papers to the stakeholders. </a:t>
            </a:r>
            <a:endParaRPr lang="en-US" dirty="0" smtClean="0"/>
          </a:p>
          <a:p>
            <a:pPr fontAlgn="base"/>
            <a:endParaRPr lang="en-US" dirty="0"/>
          </a:p>
          <a:p>
            <a:pPr fontAlgn="base"/>
            <a:r>
              <a:rPr lang="en-US" dirty="0" smtClean="0"/>
              <a:t>Besides </a:t>
            </a:r>
            <a:r>
              <a:rPr lang="en-US" dirty="0"/>
              <a:t>this, the data is moved to a live environment and monitored to measure the analysis’s effectiveness. </a:t>
            </a:r>
            <a:endParaRPr lang="en-US" dirty="0" smtClean="0"/>
          </a:p>
          <a:p>
            <a:pPr fontAlgn="base"/>
            <a:endParaRPr lang="en-US" dirty="0"/>
          </a:p>
          <a:p>
            <a:pPr fontAlgn="base"/>
            <a:r>
              <a:rPr lang="en-US" dirty="0" smtClean="0"/>
              <a:t>If </a:t>
            </a:r>
            <a:r>
              <a:rPr lang="en-US" dirty="0"/>
              <a:t>the findings are in line with the objective, the results and reports are finalized. </a:t>
            </a:r>
            <a:endParaRPr lang="en-US" dirty="0" smtClean="0"/>
          </a:p>
          <a:p>
            <a:pPr fontAlgn="base"/>
            <a:endParaRPr lang="en-US" dirty="0"/>
          </a:p>
          <a:p>
            <a:pPr fontAlgn="base"/>
            <a:r>
              <a:rPr lang="en-US" dirty="0" smtClean="0"/>
              <a:t>On </a:t>
            </a:r>
            <a:r>
              <a:rPr lang="en-US" dirty="0"/>
              <a:t>the other hand, if they deviate from the set intent, the team moves backward in the lifecycle to any previous phase to change the input and get a different outcome.</a:t>
            </a:r>
          </a:p>
        </p:txBody>
      </p:sp>
    </p:spTree>
    <p:extLst>
      <p:ext uri="{BB962C8B-B14F-4D97-AF65-F5344CB8AC3E}">
        <p14:creationId xmlns:p14="http://schemas.microsoft.com/office/powerpoint/2010/main" val="111472816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AutoShape 2" descr="Excel IFERROR function"/>
          <p:cNvSpPr>
            <a:spLocks noChangeAspect="1" noChangeArrowheads="1"/>
          </p:cNvSpPr>
          <p:nvPr/>
        </p:nvSpPr>
        <p:spPr bwMode="auto">
          <a:xfrm>
            <a:off x="825500" y="6254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2" descr="pivottable command"/>
          <p:cNvSpPr>
            <a:spLocks noChangeAspect="1" noChangeArrowheads="1"/>
          </p:cNvSpPr>
          <p:nvPr/>
        </p:nvSpPr>
        <p:spPr bwMode="auto">
          <a:xfrm>
            <a:off x="977900" y="777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TextBox 18"/>
          <p:cNvSpPr txBox="1"/>
          <p:nvPr/>
        </p:nvSpPr>
        <p:spPr>
          <a:xfrm>
            <a:off x="634306" y="125139"/>
            <a:ext cx="11122265" cy="584775"/>
          </a:xfrm>
          <a:prstGeom prst="rect">
            <a:avLst/>
          </a:prstGeom>
          <a:noFill/>
        </p:spPr>
        <p:txBody>
          <a:bodyPr wrap="square" rtlCol="0">
            <a:spAutoFit/>
          </a:bodyPr>
          <a:lstStyle/>
          <a:p>
            <a:r>
              <a:rPr lang="en-US" sz="3200" dirty="0">
                <a:latin typeface="Verdana" panose="020B0604030504040204" pitchFamily="34" charset="0"/>
                <a:ea typeface="Verdana" panose="020B0604030504040204" pitchFamily="34" charset="0"/>
              </a:rPr>
              <a:t>DATA ANALYTICS LIFECYCLE EXAMPLE</a:t>
            </a:r>
            <a:endParaRPr lang="en-US" sz="3200" dirty="0">
              <a:latin typeface="Verdana" panose="020B0604030504040204" pitchFamily="34" charset="0"/>
              <a:ea typeface="Verdana" panose="020B0604030504040204" pitchFamily="34" charset="0"/>
            </a:endParaRPr>
          </a:p>
        </p:txBody>
      </p:sp>
      <p:sp>
        <p:nvSpPr>
          <p:cNvPr id="2" name="AutoShape 2" descr="pivottable, slicer, and pivotchart"/>
          <p:cNvSpPr>
            <a:spLocks noChangeAspect="1" noChangeArrowheads="1"/>
          </p:cNvSpPr>
          <p:nvPr/>
        </p:nvSpPr>
        <p:spPr bwMode="auto">
          <a:xfrm>
            <a:off x="1130300" y="930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 descr="Check Analysis ToolPak"/>
          <p:cNvSpPr>
            <a:spLocks noChangeAspect="1" noChangeArrowheads="1"/>
          </p:cNvSpPr>
          <p:nvPr/>
        </p:nvSpPr>
        <p:spPr bwMode="auto">
          <a:xfrm>
            <a:off x="1282700" y="1082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Click Data Analysis"/>
          <p:cNvSpPr>
            <a:spLocks noChangeAspect="1" noChangeArrowheads="1"/>
          </p:cNvSpPr>
          <p:nvPr/>
        </p:nvSpPr>
        <p:spPr bwMode="auto">
          <a:xfrm>
            <a:off x="1435100" y="1235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825499" y="1241480"/>
            <a:ext cx="9537701" cy="3970318"/>
          </a:xfrm>
          <a:prstGeom prst="rect">
            <a:avLst/>
          </a:prstGeom>
        </p:spPr>
        <p:txBody>
          <a:bodyPr wrap="square">
            <a:spAutoFit/>
          </a:bodyPr>
          <a:lstStyle/>
          <a:p>
            <a:pPr fontAlgn="base"/>
            <a:r>
              <a:rPr lang="en-US" dirty="0"/>
              <a:t>Consider an example of a retail store chain that wants to optimize its products’ prices for boosting its revenue. The store chain has thousands of products over hundreds of outlets, making it a highly complex scenario. Once you identify the store chain’s objective, you find the data you need, prepare it, and go through the Data Analytics lifecycle process</a:t>
            </a:r>
            <a:r>
              <a:rPr lang="en-US" dirty="0" smtClean="0"/>
              <a:t>.</a:t>
            </a:r>
          </a:p>
          <a:p>
            <a:pPr fontAlgn="base"/>
            <a:endParaRPr lang="en-US" dirty="0"/>
          </a:p>
          <a:p>
            <a:pPr fontAlgn="base"/>
            <a:r>
              <a:rPr lang="en-US" dirty="0"/>
              <a:t>You observe different types of customers, such as ordinary customers and customers like contractors who buy in bulk. According to you, treating various types of customers differently can give you the solution. However, you don’t have enough information about it and need to discuss this with the client team</a:t>
            </a:r>
            <a:r>
              <a:rPr lang="en-US" dirty="0" smtClean="0"/>
              <a:t>.</a:t>
            </a:r>
          </a:p>
          <a:p>
            <a:pPr fontAlgn="base"/>
            <a:endParaRPr lang="en-US" dirty="0"/>
          </a:p>
          <a:p>
            <a:pPr fontAlgn="base"/>
            <a:r>
              <a:rPr lang="en-US" dirty="0"/>
              <a:t>In this case, you need to get the definition, find data, and conduct the hypothesis testing to check whether various customer types impact the model results and get the right output. Once you are convinced with the model results, you can deploy the model, integrate it into the business, and you are all set to deploy the prices you think are the most optimal across the outlets of the store.</a:t>
            </a:r>
          </a:p>
        </p:txBody>
      </p:sp>
    </p:spTree>
    <p:extLst>
      <p:ext uri="{BB962C8B-B14F-4D97-AF65-F5344CB8AC3E}">
        <p14:creationId xmlns:p14="http://schemas.microsoft.com/office/powerpoint/2010/main" val="30230268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Decision Making </a:t>
            </a:r>
          </a:p>
        </p:txBody>
      </p:sp>
      <p:sp>
        <p:nvSpPr>
          <p:cNvPr id="3" name="TextBox 2"/>
          <p:cNvSpPr txBox="1"/>
          <p:nvPr/>
        </p:nvSpPr>
        <p:spPr>
          <a:xfrm>
            <a:off x="634306" y="1608897"/>
            <a:ext cx="9366037" cy="3416320"/>
          </a:xfrm>
          <a:prstGeom prst="rect">
            <a:avLst/>
          </a:prstGeom>
          <a:noFill/>
        </p:spPr>
        <p:txBody>
          <a:bodyPr wrap="square" rtlCol="0">
            <a:spAutoFit/>
          </a:bodyPr>
          <a:lstStyle/>
          <a:p>
            <a:pPr marL="285750" indent="-285750">
              <a:buFont typeface="Wingdings" panose="05000000000000000000" pitchFamily="2" charset="2"/>
              <a:buChar char="q"/>
            </a:pPr>
            <a:r>
              <a:rPr lang="en-US" b="1" dirty="0"/>
              <a:t>Operational </a:t>
            </a:r>
            <a:r>
              <a:rPr lang="en-US" b="1" dirty="0" smtClean="0"/>
              <a:t>decisions:</a:t>
            </a:r>
          </a:p>
          <a:p>
            <a:endParaRPr lang="en-US" b="1" dirty="0"/>
          </a:p>
          <a:p>
            <a:pPr marL="1200150" lvl="2" indent="-285750">
              <a:buFont typeface="Wingdings" panose="05000000000000000000" pitchFamily="2" charset="2"/>
              <a:buChar char="v"/>
            </a:pPr>
            <a:r>
              <a:rPr lang="en-US" dirty="0"/>
              <a:t> </a:t>
            </a:r>
            <a:r>
              <a:rPr lang="en-US" dirty="0" smtClean="0"/>
              <a:t>Operational </a:t>
            </a:r>
            <a:r>
              <a:rPr lang="en-US" dirty="0"/>
              <a:t>decisions usually happen frequently (e.g., daily or hourly), relate to day-to-day op­erations of the enterprise, and have a lesser impact on the </a:t>
            </a:r>
            <a:r>
              <a:rPr lang="en-US" dirty="0" smtClean="0"/>
              <a:t>organization.</a:t>
            </a:r>
          </a:p>
          <a:p>
            <a:pPr marL="1200150" lvl="2" indent="-285750">
              <a:buFont typeface="Wingdings" panose="05000000000000000000" pitchFamily="2" charset="2"/>
              <a:buChar char="v"/>
            </a:pPr>
            <a:endParaRPr lang="en-US" dirty="0"/>
          </a:p>
          <a:p>
            <a:pPr marL="1200150" lvl="2" indent="-285750">
              <a:buFont typeface="Wingdings" panose="05000000000000000000" pitchFamily="2" charset="2"/>
              <a:buChar char="v"/>
            </a:pPr>
            <a:r>
              <a:rPr lang="en-US" dirty="0" smtClean="0"/>
              <a:t>Operational </a:t>
            </a:r>
            <a:r>
              <a:rPr lang="en-US" dirty="0"/>
              <a:t>decisions determine the day-to-day profitability of the business, how effectively it retains customers, or how well it manages risk.</a:t>
            </a:r>
          </a:p>
          <a:p>
            <a:pPr marL="1200150" lvl="2" indent="-285750">
              <a:buFont typeface="Wingdings" panose="05000000000000000000" pitchFamily="2" charset="2"/>
              <a:buChar char="v"/>
            </a:pPr>
            <a:endParaRPr lang="en-US" dirty="0" smtClean="0"/>
          </a:p>
          <a:p>
            <a:pPr marL="1200150" lvl="2" indent="-285750">
              <a:buFont typeface="Wingdings" panose="05000000000000000000" pitchFamily="2" charset="2"/>
              <a:buChar char="v"/>
            </a:pPr>
            <a:r>
              <a:rPr lang="en-US" dirty="0" smtClean="0"/>
              <a:t>Answering </a:t>
            </a:r>
            <a:r>
              <a:rPr lang="en-US" dirty="0"/>
              <a:t>a sales inquiry, approving a quotation, or calculating employee bonuses may be examples of this decision type.</a:t>
            </a:r>
          </a:p>
          <a:p>
            <a:pPr marL="1200150" lvl="2" indent="-285750">
              <a:buFont typeface="Wingdings" panose="05000000000000000000" pitchFamily="2" charset="2"/>
              <a:buChar char="v"/>
            </a:pPr>
            <a:endParaRPr lang="en-US" b="1" dirty="0" smtClean="0"/>
          </a:p>
          <a:p>
            <a:pPr marL="1200150" lvl="2" indent="-285750">
              <a:buFont typeface="Wingdings" panose="05000000000000000000" pitchFamily="2" charset="2"/>
              <a:buChar char="v"/>
            </a:pPr>
            <a:endParaRPr lang="en-US" dirty="0"/>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Business intelligence decisions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57586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Decision Making </a:t>
            </a:r>
          </a:p>
        </p:txBody>
      </p:sp>
      <p:sp>
        <p:nvSpPr>
          <p:cNvPr id="3" name="TextBox 2"/>
          <p:cNvSpPr txBox="1"/>
          <p:nvPr/>
        </p:nvSpPr>
        <p:spPr>
          <a:xfrm>
            <a:off x="634306" y="1608897"/>
            <a:ext cx="9366037" cy="2031325"/>
          </a:xfrm>
          <a:prstGeom prst="rect">
            <a:avLst/>
          </a:prstGeom>
          <a:noFill/>
        </p:spPr>
        <p:txBody>
          <a:bodyPr wrap="square" rtlCol="0">
            <a:spAutoFit/>
          </a:bodyPr>
          <a:lstStyle/>
          <a:p>
            <a:r>
              <a:rPr lang="en-US" b="1" dirty="0" smtClean="0"/>
              <a:t> </a:t>
            </a:r>
            <a:endParaRPr lang="en-US" dirty="0"/>
          </a:p>
          <a:p>
            <a:endParaRPr lang="en-US" b="1" dirty="0" smtClean="0"/>
          </a:p>
          <a:p>
            <a:pPr marL="285750" indent="-285750">
              <a:buFont typeface="Wingdings" panose="05000000000000000000" pitchFamily="2" charset="2"/>
              <a:buChar char="q"/>
            </a:pPr>
            <a:r>
              <a:rPr lang="en-US" dirty="0" smtClean="0"/>
              <a:t>You </a:t>
            </a:r>
            <a:r>
              <a:rPr lang="en-US" dirty="0"/>
              <a:t>can summarize these types of decisions in business intelligence this way:</a:t>
            </a:r>
          </a:p>
          <a:p>
            <a:pPr fontAlgn="base"/>
            <a:endParaRPr lang="en-US" b="1" dirty="0" smtClean="0"/>
          </a:p>
          <a:p>
            <a:pPr marL="1200150" lvl="2" indent="-285750" fontAlgn="base">
              <a:buFont typeface="Wingdings" panose="05000000000000000000" pitchFamily="2" charset="2"/>
              <a:buChar char="v"/>
            </a:pPr>
            <a:r>
              <a:rPr lang="en-US" b="1" dirty="0" smtClean="0"/>
              <a:t>Strategic</a:t>
            </a:r>
            <a:r>
              <a:rPr lang="en-US" dirty="0"/>
              <a:t> – Long-term, complex, made by senior managers;</a:t>
            </a:r>
          </a:p>
          <a:p>
            <a:pPr marL="1200150" lvl="2" indent="-285750" fontAlgn="base">
              <a:buFont typeface="Wingdings" panose="05000000000000000000" pitchFamily="2" charset="2"/>
              <a:buChar char="v"/>
            </a:pPr>
            <a:r>
              <a:rPr lang="en-US" b="1" dirty="0"/>
              <a:t>Tactical</a:t>
            </a:r>
            <a:r>
              <a:rPr lang="en-US" dirty="0"/>
              <a:t> – Medium-term, less complex, made by mid-level managers;</a:t>
            </a:r>
          </a:p>
          <a:p>
            <a:pPr marL="1200150" lvl="2" indent="-285750" fontAlgn="base">
              <a:buFont typeface="Wingdings" panose="05000000000000000000" pitchFamily="2" charset="2"/>
              <a:buChar char="v"/>
            </a:pPr>
            <a:r>
              <a:rPr lang="en-US" b="1" dirty="0"/>
              <a:t>Operational</a:t>
            </a:r>
            <a:r>
              <a:rPr lang="en-US" dirty="0"/>
              <a:t> – Day-to-day, simple, routine, made by junior managers.</a:t>
            </a:r>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Business intelligence decisions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87111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Management </a:t>
            </a:r>
            <a:endParaRPr lang="en-US" sz="4400" dirty="0">
              <a:latin typeface="Verdana" panose="020B0604030504040204" pitchFamily="34" charset="0"/>
              <a:ea typeface="Verdana" panose="020B0604030504040204" pitchFamily="34" charset="0"/>
            </a:endParaRPr>
          </a:p>
        </p:txBody>
      </p:sp>
      <p:sp>
        <p:nvSpPr>
          <p:cNvPr id="3" name="TextBox 2"/>
          <p:cNvSpPr txBox="1"/>
          <p:nvPr/>
        </p:nvSpPr>
        <p:spPr>
          <a:xfrm>
            <a:off x="634306" y="1608897"/>
            <a:ext cx="9366037" cy="4524315"/>
          </a:xfrm>
          <a:prstGeom prst="rect">
            <a:avLst/>
          </a:prstGeom>
          <a:noFill/>
        </p:spPr>
        <p:txBody>
          <a:bodyPr wrap="square" rtlCol="0">
            <a:spAutoFit/>
          </a:bodyPr>
          <a:lstStyle/>
          <a:p>
            <a:pPr marL="285750" indent="-285750">
              <a:buFont typeface="Wingdings" panose="05000000000000000000" pitchFamily="2" charset="2"/>
              <a:buChar char="v"/>
            </a:pPr>
            <a:r>
              <a:rPr lang="en-US" dirty="0"/>
              <a:t>BI Management refers to the process of data management.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It </a:t>
            </a:r>
            <a:r>
              <a:rPr lang="en-US" dirty="0"/>
              <a:t>generally is composed of four components: </a:t>
            </a:r>
            <a:endParaRPr lang="en-US" dirty="0" smtClean="0"/>
          </a:p>
          <a:p>
            <a:pPr marL="285750" indent="-285750">
              <a:buFont typeface="Wingdings" panose="05000000000000000000" pitchFamily="2" charset="2"/>
              <a:buChar char="v"/>
            </a:pPr>
            <a:endParaRPr lang="en-US" dirty="0" smtClean="0"/>
          </a:p>
          <a:p>
            <a:pPr marL="4000500" lvl="8" indent="-342900">
              <a:lnSpc>
                <a:spcPct val="150000"/>
              </a:lnSpc>
              <a:buFont typeface="+mj-lt"/>
              <a:buAutoNum type="arabicPeriod"/>
            </a:pPr>
            <a:r>
              <a:rPr lang="en-US" dirty="0" smtClean="0">
                <a:solidFill>
                  <a:srgbClr val="FF0000"/>
                </a:solidFill>
              </a:rPr>
              <a:t>analysts</a:t>
            </a:r>
            <a:r>
              <a:rPr lang="en-US" dirty="0">
                <a:solidFill>
                  <a:srgbClr val="FF0000"/>
                </a:solidFill>
              </a:rPr>
              <a:t>, </a:t>
            </a:r>
            <a:endParaRPr lang="en-US" dirty="0" smtClean="0">
              <a:solidFill>
                <a:srgbClr val="FF0000"/>
              </a:solidFill>
            </a:endParaRPr>
          </a:p>
          <a:p>
            <a:pPr marL="4000500" lvl="8" indent="-342900">
              <a:lnSpc>
                <a:spcPct val="150000"/>
              </a:lnSpc>
              <a:buFont typeface="+mj-lt"/>
              <a:buAutoNum type="arabicPeriod"/>
            </a:pPr>
            <a:r>
              <a:rPr lang="en-US" dirty="0" smtClean="0">
                <a:solidFill>
                  <a:srgbClr val="FF0000"/>
                </a:solidFill>
              </a:rPr>
              <a:t>data </a:t>
            </a:r>
            <a:r>
              <a:rPr lang="en-US" dirty="0">
                <a:solidFill>
                  <a:srgbClr val="FF0000"/>
                </a:solidFill>
              </a:rPr>
              <a:t>solutions, </a:t>
            </a:r>
            <a:endParaRPr lang="en-US" dirty="0" smtClean="0">
              <a:solidFill>
                <a:srgbClr val="FF0000"/>
              </a:solidFill>
            </a:endParaRPr>
          </a:p>
          <a:p>
            <a:pPr marL="4000500" lvl="8" indent="-342900">
              <a:lnSpc>
                <a:spcPct val="150000"/>
              </a:lnSpc>
              <a:buFont typeface="+mj-lt"/>
              <a:buAutoNum type="arabicPeriod"/>
            </a:pPr>
            <a:r>
              <a:rPr lang="en-US" dirty="0" smtClean="0">
                <a:solidFill>
                  <a:srgbClr val="FF0000"/>
                </a:solidFill>
              </a:rPr>
              <a:t>decision </a:t>
            </a:r>
            <a:r>
              <a:rPr lang="en-US" dirty="0">
                <a:solidFill>
                  <a:srgbClr val="FF0000"/>
                </a:solidFill>
              </a:rPr>
              <a:t>making, and </a:t>
            </a:r>
            <a:endParaRPr lang="en-US" dirty="0" smtClean="0">
              <a:solidFill>
                <a:srgbClr val="FF0000"/>
              </a:solidFill>
            </a:endParaRPr>
          </a:p>
          <a:p>
            <a:pPr marL="4000500" lvl="8" indent="-342900">
              <a:lnSpc>
                <a:spcPct val="150000"/>
              </a:lnSpc>
              <a:buFont typeface="+mj-lt"/>
              <a:buAutoNum type="arabicPeriod"/>
            </a:pPr>
            <a:r>
              <a:rPr lang="en-US" dirty="0" smtClean="0">
                <a:solidFill>
                  <a:srgbClr val="FF0000"/>
                </a:solidFill>
              </a:rPr>
              <a:t>oversight</a:t>
            </a:r>
            <a:r>
              <a:rPr lang="en-US" dirty="0">
                <a:solidFill>
                  <a:srgbClr val="FF0000"/>
                </a:solidFill>
              </a:rPr>
              <a:t>. </a:t>
            </a:r>
            <a:endParaRPr lang="en-US" dirty="0" smtClean="0">
              <a:solidFill>
                <a:srgbClr val="FF0000"/>
              </a:solidFill>
            </a:endParaRPr>
          </a:p>
          <a:p>
            <a:endParaRPr lang="en-US" dirty="0"/>
          </a:p>
          <a:p>
            <a:pPr marL="285750" indent="-285750">
              <a:buFont typeface="Wingdings" panose="05000000000000000000" pitchFamily="2" charset="2"/>
              <a:buChar char="v"/>
            </a:pPr>
            <a:r>
              <a:rPr lang="en-US" dirty="0" smtClean="0"/>
              <a:t>BI </a:t>
            </a:r>
            <a:r>
              <a:rPr lang="en-US" dirty="0"/>
              <a:t>software generates the actual data and then BI management interprets the data using tools in the BI systems.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 </a:t>
            </a:r>
            <a:r>
              <a:rPr lang="en-US" dirty="0"/>
              <a:t>raw data is analyzed and converted into performance metrics  that business users rely on to make decisions. </a:t>
            </a:r>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What is BI Management and What does include?</a:t>
            </a:r>
            <a:endParaRPr lang="en-US" sz="20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10492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Management </a:t>
            </a:r>
            <a:endParaRPr lang="en-US" sz="4400" dirty="0">
              <a:latin typeface="Verdana" panose="020B0604030504040204" pitchFamily="34" charset="0"/>
              <a:ea typeface="Verdana" panose="020B0604030504040204" pitchFamily="34" charset="0"/>
            </a:endParaRPr>
          </a:p>
        </p:txBody>
      </p:sp>
      <p:sp>
        <p:nvSpPr>
          <p:cNvPr id="3" name="TextBox 2"/>
          <p:cNvSpPr txBox="1"/>
          <p:nvPr/>
        </p:nvSpPr>
        <p:spPr>
          <a:xfrm>
            <a:off x="634306" y="1608897"/>
            <a:ext cx="9366037" cy="2862322"/>
          </a:xfrm>
          <a:prstGeom prst="rect">
            <a:avLst/>
          </a:prstGeom>
          <a:noFill/>
        </p:spPr>
        <p:txBody>
          <a:bodyPr wrap="square" rtlCol="0">
            <a:spAutoFit/>
          </a:bodyPr>
          <a:lstStyle/>
          <a:p>
            <a:pPr marL="285750" indent="-285750">
              <a:buFont typeface="Wingdings" panose="05000000000000000000" pitchFamily="2" charset="2"/>
              <a:buChar char="v"/>
            </a:pPr>
            <a:r>
              <a:rPr lang="en-US" dirty="0"/>
              <a:t>BI management requires analysts who specialize in data preparation.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These </a:t>
            </a:r>
            <a:r>
              <a:rPr lang="en-US" dirty="0"/>
              <a:t>analysts break down the data, review statistical evidence, validate data quality, and solve quantifiable problems, issues and concerns.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Analysts </a:t>
            </a:r>
            <a:r>
              <a:rPr lang="en-US" dirty="0"/>
              <a:t>are responsible for all data-driven numbers within the framework of an organization or project.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These </a:t>
            </a:r>
            <a:r>
              <a:rPr lang="en-US" dirty="0"/>
              <a:t>analysts generate the reports using BI software that contain crucial BI strategy information like KPIs or other business data needed </a:t>
            </a:r>
            <a:r>
              <a:rPr lang="en-US" dirty="0" smtClean="0"/>
              <a:t>to </a:t>
            </a:r>
            <a:r>
              <a:rPr lang="en-US" dirty="0"/>
              <a:t>make decisions.</a:t>
            </a:r>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Analysts</a:t>
            </a:r>
            <a:endParaRPr lang="en-US" sz="20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768727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Management </a:t>
            </a:r>
            <a:endParaRPr lang="en-US" sz="4400" dirty="0">
              <a:latin typeface="Verdana" panose="020B0604030504040204" pitchFamily="34" charset="0"/>
              <a:ea typeface="Verdana" panose="020B0604030504040204" pitchFamily="34" charset="0"/>
            </a:endParaRPr>
          </a:p>
        </p:txBody>
      </p:sp>
      <p:sp>
        <p:nvSpPr>
          <p:cNvPr id="3" name="TextBox 2"/>
          <p:cNvSpPr txBox="1"/>
          <p:nvPr/>
        </p:nvSpPr>
        <p:spPr>
          <a:xfrm>
            <a:off x="634306" y="1608897"/>
            <a:ext cx="9366037" cy="4524315"/>
          </a:xfrm>
          <a:prstGeom prst="rect">
            <a:avLst/>
          </a:prstGeom>
          <a:noFill/>
        </p:spPr>
        <p:txBody>
          <a:bodyPr wrap="square" rtlCol="0">
            <a:spAutoFit/>
          </a:bodyPr>
          <a:lstStyle/>
          <a:p>
            <a:pPr marL="285750" indent="-285750">
              <a:buFont typeface="Wingdings" panose="05000000000000000000" pitchFamily="2" charset="2"/>
              <a:buChar char="v"/>
            </a:pPr>
            <a:r>
              <a:rPr lang="en-US" dirty="0"/>
              <a:t>Analysts provide data solutions related to business strategies.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Ultimately</a:t>
            </a:r>
            <a:r>
              <a:rPr lang="en-US" dirty="0"/>
              <a:t>, data doesn’t lie – as long as it’s sound. Assuming you have good data, BI management can dive deep into that information as it relates to the company’s overall strategy, growth or particular project.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It </a:t>
            </a:r>
            <a:r>
              <a:rPr lang="en-US" dirty="0"/>
              <a:t>can include data such as customer statistics, sales figures, business performance, production benchmarks, supply chain operation and much more.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Companies</a:t>
            </a:r>
            <a:r>
              <a:rPr lang="en-US" dirty="0"/>
              <a:t>, sports teams, and other entities are making massive big data pushes.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Predictive </a:t>
            </a:r>
            <a:r>
              <a:rPr lang="en-US" dirty="0"/>
              <a:t>analytics is game changer for all and with new technology, data warehousing is easier than ever.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With </a:t>
            </a:r>
            <a:r>
              <a:rPr lang="en-US" dirty="0"/>
              <a:t>a plethora of data at our fingertips, self service BI software available to us, our decisions and solutions for all things is reliant upon data.</a:t>
            </a:r>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Solutions</a:t>
            </a:r>
            <a:endParaRPr lang="en-US" sz="20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09035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Management </a:t>
            </a:r>
            <a:endParaRPr lang="en-US" sz="4400" dirty="0">
              <a:latin typeface="Verdana" panose="020B0604030504040204" pitchFamily="34" charset="0"/>
              <a:ea typeface="Verdana" panose="020B0604030504040204" pitchFamily="34" charset="0"/>
            </a:endParaRPr>
          </a:p>
        </p:txBody>
      </p:sp>
      <p:sp>
        <p:nvSpPr>
          <p:cNvPr id="3" name="TextBox 2"/>
          <p:cNvSpPr txBox="1"/>
          <p:nvPr/>
        </p:nvSpPr>
        <p:spPr>
          <a:xfrm>
            <a:off x="634306" y="1608897"/>
            <a:ext cx="9366037" cy="3693319"/>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Decision </a:t>
            </a:r>
            <a:r>
              <a:rPr lang="en-US" dirty="0"/>
              <a:t>makers use the data analysis in forms of KPIs to improve business processes and increase profitability.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Keep </a:t>
            </a:r>
            <a:r>
              <a:rPr lang="en-US" dirty="0"/>
              <a:t>in mind that business intelligence is not only about mining internal data. </a:t>
            </a:r>
            <a:r>
              <a:rPr lang="en-US" dirty="0" smtClean="0"/>
              <a:t>Smart </a:t>
            </a:r>
            <a:r>
              <a:rPr lang="en-US" dirty="0"/>
              <a:t>BI pulls from external data sources, as well. </a:t>
            </a:r>
            <a:endParaRPr lang="en-US" dirty="0" smtClean="0"/>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US" dirty="0" smtClean="0"/>
              <a:t>Finding </a:t>
            </a:r>
            <a:r>
              <a:rPr lang="en-US" dirty="0"/>
              <a:t>and parsing data from external sources in the marketplace and your competitors can be just as important as internal data mining.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Remember</a:t>
            </a:r>
            <a:r>
              <a:rPr lang="en-US" dirty="0"/>
              <a:t>, when data mining from external data sources, it’s important to check the data quality as well.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Using </a:t>
            </a:r>
            <a:r>
              <a:rPr lang="en-US" dirty="0"/>
              <a:t>bad data will hurt your business when making business performance decisions.</a:t>
            </a:r>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Better Decision-Making</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722096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a:t>
            </a:r>
            <a:r>
              <a:rPr lang="en-US" sz="4400" dirty="0">
                <a:latin typeface="Verdana" panose="020B0604030504040204" pitchFamily="34" charset="0"/>
                <a:ea typeface="Verdana" panose="020B0604030504040204" pitchFamily="34" charset="0"/>
              </a:rPr>
              <a:t>User Segmentation</a:t>
            </a:r>
          </a:p>
        </p:txBody>
      </p:sp>
      <p:sp>
        <p:nvSpPr>
          <p:cNvPr id="3" name="TextBox 2"/>
          <p:cNvSpPr txBox="1"/>
          <p:nvPr/>
        </p:nvSpPr>
        <p:spPr>
          <a:xfrm>
            <a:off x="634306" y="1608897"/>
            <a:ext cx="9366037" cy="2308324"/>
          </a:xfrm>
          <a:prstGeom prst="rect">
            <a:avLst/>
          </a:prstGeom>
          <a:noFill/>
        </p:spPr>
        <p:txBody>
          <a:bodyPr wrap="square" rtlCol="0">
            <a:spAutoFit/>
          </a:bodyPr>
          <a:lstStyle/>
          <a:p>
            <a:pPr marL="285750" indent="-285750">
              <a:buFont typeface="Wingdings" panose="05000000000000000000" pitchFamily="2" charset="2"/>
              <a:buChar char="v"/>
            </a:pPr>
            <a:r>
              <a:rPr lang="en-US" dirty="0"/>
              <a:t>User segmentation is the practice of bucketing users into groups based on common characteristics (e.g., region, age, device, or behavior).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Segmentation </a:t>
            </a:r>
            <a:r>
              <a:rPr lang="en-US" dirty="0"/>
              <a:t>allows for better targeting based on user traits or behaviors so that each segment can be treated with a more customer-centric </a:t>
            </a:r>
            <a:r>
              <a:rPr lang="en-US" dirty="0" smtClean="0"/>
              <a:t>approach.</a:t>
            </a:r>
            <a:endParaRPr lang="en-US" dirty="0"/>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US" dirty="0"/>
              <a:t>User segmentation is the process of separating users into distinct groups, or segments, based on shared characteristics.</a:t>
            </a:r>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What is </a:t>
            </a:r>
            <a:r>
              <a:rPr lang="en-US" sz="2000" dirty="0">
                <a:latin typeface="Verdana" panose="020B0604030504040204" pitchFamily="34" charset="0"/>
                <a:ea typeface="Verdana" panose="020B0604030504040204" pitchFamily="34" charset="0"/>
              </a:rPr>
              <a:t>BI User </a:t>
            </a:r>
            <a:r>
              <a:rPr lang="en-US" sz="2000" dirty="0" smtClean="0">
                <a:latin typeface="Verdana" panose="020B0604030504040204" pitchFamily="34" charset="0"/>
                <a:ea typeface="Verdana" panose="020B0604030504040204" pitchFamily="34" charset="0"/>
              </a:rPr>
              <a:t>Segmentation?</a:t>
            </a:r>
            <a:endParaRPr lang="en-US" sz="20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051057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a:t>
            </a:r>
            <a:r>
              <a:rPr lang="en-US" sz="4400" dirty="0">
                <a:latin typeface="Verdana" panose="020B0604030504040204" pitchFamily="34" charset="0"/>
                <a:ea typeface="Verdana" panose="020B0604030504040204" pitchFamily="34" charset="0"/>
              </a:rPr>
              <a:t>User Segmentation</a:t>
            </a:r>
          </a:p>
        </p:txBody>
      </p:sp>
      <p:sp>
        <p:nvSpPr>
          <p:cNvPr id="3" name="TextBox 2"/>
          <p:cNvSpPr txBox="1"/>
          <p:nvPr/>
        </p:nvSpPr>
        <p:spPr>
          <a:xfrm>
            <a:off x="634306" y="1569639"/>
            <a:ext cx="11209351" cy="4524315"/>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The </a:t>
            </a:r>
            <a:r>
              <a:rPr lang="en-US" dirty="0"/>
              <a:t>main reason we want to segment our users is to get a better understanding of our user base.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Not all users are created equal and it's important to understand how different segments of users perform.</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Let's take an example to explore this concept in more </a:t>
            </a:r>
            <a:r>
              <a:rPr lang="en-US" dirty="0" smtClean="0"/>
              <a:t>detail. Let's </a:t>
            </a:r>
            <a:r>
              <a:rPr lang="en-US" dirty="0"/>
              <a:t>say that we've built a service which is specifically designed for freelancers. Since we want to make it easy for freelancers to sign up to our service, we provide the service for free for the first 30 days.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When we analyze our accounts we see that on average only 10% end up converting to a paying account.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This is what I like to call the "fully blended" view of a metric.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When </a:t>
            </a:r>
            <a:r>
              <a:rPr lang="en-US" dirty="0"/>
              <a:t>you don't segment your users and group everyone together, this is a fully blended representation.</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Now let's say we segment our users by the number of years they have worked as a freelancer. </a:t>
            </a:r>
          </a:p>
          <a:p>
            <a:endParaRPr lang="en-US" dirty="0"/>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Why do we want to segment our users?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77510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a:t>
            </a:r>
            <a:r>
              <a:rPr lang="en-US" sz="4400" dirty="0">
                <a:latin typeface="Verdana" panose="020B0604030504040204" pitchFamily="34" charset="0"/>
                <a:ea typeface="Verdana" panose="020B0604030504040204" pitchFamily="34" charset="0"/>
              </a:rPr>
              <a:t>User Segmentation</a:t>
            </a:r>
          </a:p>
        </p:txBody>
      </p:sp>
      <p:sp>
        <p:nvSpPr>
          <p:cNvPr id="3" name="TextBox 2"/>
          <p:cNvSpPr txBox="1"/>
          <p:nvPr/>
        </p:nvSpPr>
        <p:spPr>
          <a:xfrm>
            <a:off x="634306" y="1434729"/>
            <a:ext cx="11209351" cy="4247317"/>
          </a:xfrm>
          <a:prstGeom prst="rect">
            <a:avLst/>
          </a:prstGeom>
          <a:noFill/>
        </p:spPr>
        <p:txBody>
          <a:bodyPr wrap="square" rtlCol="0">
            <a:spAutoFit/>
          </a:bodyPr>
          <a:lstStyle/>
          <a:p>
            <a:pPr marL="285750" indent="-285750">
              <a:buFont typeface="Wingdings" panose="05000000000000000000" pitchFamily="2" charset="2"/>
              <a:buChar char="v"/>
            </a:pPr>
            <a:r>
              <a:rPr lang="en-US" dirty="0" smtClean="0"/>
              <a:t>When </a:t>
            </a:r>
            <a:r>
              <a:rPr lang="en-US" dirty="0"/>
              <a:t>we do that we see the following:</a:t>
            </a:r>
          </a:p>
          <a:p>
            <a:pPr marL="285750" indent="-285750">
              <a:buFont typeface="Wingdings" panose="05000000000000000000" pitchFamily="2" charset="2"/>
              <a:buChar char="v"/>
            </a:pPr>
            <a:endParaRPr lang="en-US" dirty="0"/>
          </a:p>
          <a:p>
            <a:pPr marL="3543300" lvl="7" indent="-342900">
              <a:buFont typeface="+mj-lt"/>
              <a:buAutoNum type="arabicPeriod"/>
            </a:pPr>
            <a:r>
              <a:rPr lang="en-US" dirty="0"/>
              <a:t>0 - 1 year: 2% conversion to paid</a:t>
            </a:r>
          </a:p>
          <a:p>
            <a:pPr marL="3543300" lvl="7" indent="-342900">
              <a:buFont typeface="+mj-lt"/>
              <a:buAutoNum type="arabicPeriod"/>
            </a:pPr>
            <a:r>
              <a:rPr lang="en-US" dirty="0"/>
              <a:t>1 - 3 years: 15% conversion to paid</a:t>
            </a:r>
          </a:p>
          <a:p>
            <a:pPr marL="3543300" lvl="7" indent="-342900">
              <a:buFont typeface="+mj-lt"/>
              <a:buAutoNum type="arabicPeriod"/>
            </a:pPr>
            <a:r>
              <a:rPr lang="en-US" dirty="0"/>
              <a:t>&gt;3 years: 20% conversion to </a:t>
            </a:r>
            <a:r>
              <a:rPr lang="en-US" dirty="0" smtClean="0"/>
              <a:t>paid</a:t>
            </a:r>
          </a:p>
          <a:p>
            <a:pPr lvl="7"/>
            <a:endParaRPr lang="en-US" dirty="0"/>
          </a:p>
          <a:p>
            <a:pPr marL="285750" indent="-285750">
              <a:buFont typeface="Wingdings" panose="05000000000000000000" pitchFamily="2" charset="2"/>
              <a:buChar char="v"/>
            </a:pPr>
            <a:r>
              <a:rPr lang="en-US" dirty="0"/>
              <a:t>Since there is a big difference between someone who is just starting as a freelancer compared to someone who has been doing it for a while, we see a big difference in adoption for our service.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A </a:t>
            </a:r>
            <a:r>
              <a:rPr lang="en-US" dirty="0"/>
              <a:t>freelancer who is just starting has limited resources and is less likely to invest in software than a freelancer with a successful </a:t>
            </a:r>
            <a:r>
              <a:rPr lang="en-US" dirty="0" smtClean="0"/>
              <a:t>business.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If </a:t>
            </a:r>
            <a:r>
              <a:rPr lang="en-US" dirty="0"/>
              <a:t>we just looked at the "fully blended" view we would miss out on this important insight.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We can now take this insight and use it to make strategic decisions that will impact all areas of the business</a:t>
            </a:r>
            <a:r>
              <a:rPr lang="en-US" dirty="0" smtClean="0"/>
              <a:t>. </a:t>
            </a:r>
            <a:endParaRPr lang="en-US" dirty="0"/>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Why do we want to segment our users?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98844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301121"/>
            <a:ext cx="11198303" cy="4555093"/>
          </a:xfrm>
          <a:prstGeom prst="rect">
            <a:avLst/>
          </a:prstGeom>
          <a:noFill/>
        </p:spPr>
        <p:txBody>
          <a:bodyPr wrap="square" rtlCol="0">
            <a:spAutoFit/>
          </a:bodyPr>
          <a:lstStyle/>
          <a:p>
            <a:pPr marL="342900" indent="-342900" algn="just">
              <a:buFont typeface="Wingdings" panose="05000000000000000000" pitchFamily="2" charset="2"/>
              <a:buChar char="v"/>
            </a:pPr>
            <a:r>
              <a:rPr lang="en-US" dirty="0"/>
              <a:t>By gaining the ability to understand which datasets are relevant to particular goals, strategies, and initiatives in your organization, you’ll be able to identify trends or patterns that will help you make significant improvements in a number of key areas within the organization. This concept is known as business intelligence.</a:t>
            </a:r>
            <a:endParaRPr lang="en-US" dirty="0" smtClean="0"/>
          </a:p>
          <a:p>
            <a:pPr marL="342900" indent="-342900" algn="just">
              <a:buFont typeface="Wingdings" panose="05000000000000000000" pitchFamily="2" charset="2"/>
              <a:buChar char="v"/>
            </a:pPr>
            <a:endParaRPr lang="en-US" dirty="0" smtClean="0"/>
          </a:p>
          <a:p>
            <a:pPr marL="342900" indent="-342900" algn="just">
              <a:buFont typeface="Wingdings" panose="05000000000000000000" pitchFamily="2" charset="2"/>
              <a:buChar char="v"/>
            </a:pPr>
            <a:r>
              <a:rPr lang="en-US" dirty="0" smtClean="0"/>
              <a:t>Business </a:t>
            </a:r>
            <a:r>
              <a:rPr lang="en-US" dirty="0"/>
              <a:t>intelligence concepts refer to the usage of digital computing technologies in the form of data warehouses, analytics and visualization with the aim of identifying and analyzing essential business-based data to generate new, actionable corporate insights</a:t>
            </a:r>
            <a:r>
              <a:rPr lang="en-US" dirty="0" smtClean="0"/>
              <a:t>.</a:t>
            </a:r>
          </a:p>
          <a:p>
            <a:pPr marL="342900" indent="-342900" algn="just">
              <a:buFont typeface="Wingdings" panose="05000000000000000000" pitchFamily="2" charset="2"/>
              <a:buChar char="v"/>
            </a:pPr>
            <a:endParaRPr lang="en-US" sz="1000" dirty="0">
              <a:latin typeface="Verdana" panose="020B0604030504040204" pitchFamily="34" charset="0"/>
              <a:ea typeface="Verdana" panose="020B0604030504040204" pitchFamily="34" charset="0"/>
            </a:endParaRPr>
          </a:p>
          <a:p>
            <a:pPr marL="342900" indent="-342900" algn="just">
              <a:buFont typeface="Wingdings" panose="05000000000000000000" pitchFamily="2" charset="2"/>
              <a:buChar char="v"/>
            </a:pPr>
            <a:r>
              <a:rPr lang="en-US" dirty="0"/>
              <a:t>BI technologies offer present (real-time), historical, and predictive views of internally structured data relating to all departments within an organization, which exponentially enhances operational insight and improves the decision-making process</a:t>
            </a:r>
            <a:r>
              <a:rPr lang="en-US" dirty="0" smtClean="0"/>
              <a:t>.</a:t>
            </a:r>
          </a:p>
          <a:p>
            <a:pPr marL="342900" indent="-342900" algn="just">
              <a:buFont typeface="Wingdings" panose="05000000000000000000" pitchFamily="2" charset="2"/>
              <a:buChar char="v"/>
            </a:pPr>
            <a:endParaRPr lang="en-US" dirty="0"/>
          </a:p>
          <a:p>
            <a:pPr marL="342900" indent="-342900" algn="just">
              <a:buFont typeface="Wingdings" panose="05000000000000000000" pitchFamily="2" charset="2"/>
              <a:buChar char="v"/>
            </a:pPr>
            <a:r>
              <a:rPr lang="en-US" dirty="0"/>
              <a:t>Business Intelligence (BI) is a computer based technique to identified, extracting (*1) and analyzing business data. For example senior management of an industry can inspect sales revenue by products and/or departments, or by associated costs and incomes. BI technologies provide historical, current and predictive views of business operations. So, management can take some strategic or operation decision easily.</a:t>
            </a:r>
          </a:p>
          <a:p>
            <a:pPr marL="342900" indent="-342900" algn="just">
              <a:buFont typeface="Wingdings" panose="05000000000000000000" pitchFamily="2" charset="2"/>
              <a:buChar char="v"/>
            </a:pPr>
            <a:endParaRPr lang="en-US" sz="1000" dirty="0">
              <a:latin typeface="Verdana" panose="020B0604030504040204" pitchFamily="34" charset="0"/>
              <a:ea typeface="Verdana" panose="020B0604030504040204" pitchFamily="34" charset="0"/>
            </a:endParaRPr>
          </a:p>
        </p:txBody>
      </p:sp>
      <p:sp>
        <p:nvSpPr>
          <p:cNvPr id="4" name="TextBox 3"/>
          <p:cNvSpPr txBox="1"/>
          <p:nvPr/>
        </p:nvSpPr>
        <p:spPr>
          <a:xfrm>
            <a:off x="634306" y="839456"/>
            <a:ext cx="6344529" cy="461665"/>
          </a:xfrm>
          <a:prstGeom prst="rect">
            <a:avLst/>
          </a:prstGeom>
          <a:noFill/>
        </p:spPr>
        <p:txBody>
          <a:bodyPr wrap="square" rtlCol="0">
            <a:spAutoFit/>
          </a:bodyPr>
          <a:lstStyle/>
          <a:p>
            <a:r>
              <a:rPr lang="en-US" sz="2400" dirty="0" smtClean="0">
                <a:latin typeface="Verdana" panose="020B0604030504040204" pitchFamily="34" charset="0"/>
                <a:ea typeface="Verdana" panose="020B0604030504040204" pitchFamily="34" charset="0"/>
              </a:rPr>
              <a:t>What is Business Intelligence</a:t>
            </a:r>
            <a:endParaRPr lang="en-US" dirty="0"/>
          </a:p>
        </p:txBody>
      </p:sp>
    </p:spTree>
    <p:extLst>
      <p:ext uri="{BB962C8B-B14F-4D97-AF65-F5344CB8AC3E}">
        <p14:creationId xmlns:p14="http://schemas.microsoft.com/office/powerpoint/2010/main" val="642547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a:t>
            </a:r>
            <a:r>
              <a:rPr lang="en-US" sz="4400" dirty="0">
                <a:latin typeface="Verdana" panose="020B0604030504040204" pitchFamily="34" charset="0"/>
                <a:ea typeface="Verdana" panose="020B0604030504040204" pitchFamily="34" charset="0"/>
              </a:rPr>
              <a:t>User Segmentation</a:t>
            </a:r>
          </a:p>
        </p:txBody>
      </p:sp>
      <p:sp>
        <p:nvSpPr>
          <p:cNvPr id="4" name="TextBox 3"/>
          <p:cNvSpPr txBox="1"/>
          <p:nvPr/>
        </p:nvSpPr>
        <p:spPr>
          <a:xfrm>
            <a:off x="634306" y="839456"/>
            <a:ext cx="68840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Why do we want to segment our users?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1833562" y="1239566"/>
            <a:ext cx="8282895" cy="4853289"/>
          </a:xfrm>
          <a:prstGeom prst="rect">
            <a:avLst/>
          </a:prstGeom>
        </p:spPr>
      </p:pic>
    </p:spTree>
    <p:extLst>
      <p:ext uri="{BB962C8B-B14F-4D97-AF65-F5344CB8AC3E}">
        <p14:creationId xmlns:p14="http://schemas.microsoft.com/office/powerpoint/2010/main" val="15144283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Requirement Gathering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634306" y="1549124"/>
            <a:ext cx="8955314" cy="2585323"/>
          </a:xfrm>
          <a:prstGeom prst="rect">
            <a:avLst/>
          </a:prstGeom>
        </p:spPr>
        <p:txBody>
          <a:bodyPr wrap="square">
            <a:spAutoFit/>
          </a:bodyPr>
          <a:lstStyle/>
          <a:p>
            <a:pPr marL="285750" indent="-285750">
              <a:buFont typeface="Wingdings" panose="05000000000000000000" pitchFamily="2" charset="2"/>
              <a:buChar char="v"/>
            </a:pPr>
            <a:r>
              <a:rPr lang="en-US" dirty="0"/>
              <a:t>Defining requirements for business intelligence projects is critical.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Most </a:t>
            </a:r>
            <a:r>
              <a:rPr lang="en-US" dirty="0"/>
              <a:t>BI projects fail because of poor requirement gathering.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If </a:t>
            </a:r>
            <a:r>
              <a:rPr lang="en-US" dirty="0"/>
              <a:t>your BI Project cannot fulfill the reporting requirements of your end users, then all your efforts will go in vain.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You </a:t>
            </a:r>
            <a:r>
              <a:rPr lang="en-US" dirty="0"/>
              <a:t>should gather business intelligence reporting requirements comprehensively to make your BI project a success. </a:t>
            </a:r>
          </a:p>
        </p:txBody>
      </p:sp>
    </p:spTree>
    <p:extLst>
      <p:ext uri="{BB962C8B-B14F-4D97-AF65-F5344CB8AC3E}">
        <p14:creationId xmlns:p14="http://schemas.microsoft.com/office/powerpoint/2010/main" val="17038636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Requirement Gathering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634306" y="1549124"/>
            <a:ext cx="8955314" cy="4108817"/>
          </a:xfrm>
          <a:prstGeom prst="rect">
            <a:avLst/>
          </a:prstGeom>
        </p:spPr>
        <p:txBody>
          <a:bodyPr wrap="square">
            <a:spAutoFit/>
          </a:bodyPr>
          <a:lstStyle/>
          <a:p>
            <a:pPr marL="285750" indent="-285750">
              <a:buFont typeface="Wingdings" panose="05000000000000000000" pitchFamily="2" charset="2"/>
              <a:buChar char="v"/>
            </a:pPr>
            <a:r>
              <a:rPr lang="en-US" dirty="0" smtClean="0"/>
              <a:t>The </a:t>
            </a:r>
            <a:r>
              <a:rPr lang="en-US" dirty="0"/>
              <a:t>best way to capture business intelligence reporting requirements, is by asking the right questions.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Here </a:t>
            </a:r>
            <a:r>
              <a:rPr lang="en-US" dirty="0"/>
              <a:t>are the main questions you need to ask when you embark upon collecting BI reporting requirements</a:t>
            </a:r>
            <a:r>
              <a:rPr lang="en-US" dirty="0" smtClean="0"/>
              <a:t>.</a:t>
            </a:r>
          </a:p>
          <a:p>
            <a:endParaRPr lang="en-US" dirty="0"/>
          </a:p>
          <a:p>
            <a:pPr marL="2628900" lvl="5" indent="-342900">
              <a:lnSpc>
                <a:spcPct val="150000"/>
              </a:lnSpc>
              <a:buFont typeface="+mj-lt"/>
              <a:buAutoNum type="arabicPeriod"/>
            </a:pPr>
            <a:r>
              <a:rPr lang="en-US" b="1" i="1" dirty="0" smtClean="0">
                <a:solidFill>
                  <a:srgbClr val="FF0000"/>
                </a:solidFill>
              </a:rPr>
              <a:t>Who </a:t>
            </a:r>
            <a:r>
              <a:rPr lang="en-US" b="1" i="1" dirty="0">
                <a:solidFill>
                  <a:srgbClr val="FF0000"/>
                </a:solidFill>
              </a:rPr>
              <a:t>is your target audience?</a:t>
            </a:r>
          </a:p>
          <a:p>
            <a:pPr marL="2628900" lvl="5" indent="-342900">
              <a:lnSpc>
                <a:spcPct val="150000"/>
              </a:lnSpc>
              <a:buFont typeface="+mj-lt"/>
              <a:buAutoNum type="arabicPeriod"/>
            </a:pPr>
            <a:r>
              <a:rPr lang="en-US" b="1" i="1" dirty="0">
                <a:solidFill>
                  <a:srgbClr val="FF0000"/>
                </a:solidFill>
              </a:rPr>
              <a:t>What are the business questions/problems to be solved</a:t>
            </a:r>
            <a:r>
              <a:rPr lang="en-US" b="1" i="1" dirty="0" smtClean="0">
                <a:solidFill>
                  <a:srgbClr val="FF0000"/>
                </a:solidFill>
              </a:rPr>
              <a:t>?</a:t>
            </a:r>
          </a:p>
          <a:p>
            <a:pPr marL="2628900" lvl="5" indent="-342900">
              <a:lnSpc>
                <a:spcPct val="150000"/>
              </a:lnSpc>
              <a:buFont typeface="+mj-lt"/>
              <a:buAutoNum type="arabicPeriod"/>
            </a:pPr>
            <a:r>
              <a:rPr lang="en-US" b="1" i="1" dirty="0" smtClean="0">
                <a:solidFill>
                  <a:srgbClr val="FF0000"/>
                </a:solidFill>
              </a:rPr>
              <a:t>Identify </a:t>
            </a:r>
            <a:r>
              <a:rPr lang="en-US" b="1" i="1" dirty="0">
                <a:solidFill>
                  <a:srgbClr val="FF0000"/>
                </a:solidFill>
              </a:rPr>
              <a:t>KPIs &amp; Metrics</a:t>
            </a:r>
          </a:p>
          <a:p>
            <a:pPr marL="2628900" lvl="5" indent="-342900">
              <a:lnSpc>
                <a:spcPct val="150000"/>
              </a:lnSpc>
              <a:buFont typeface="+mj-lt"/>
              <a:buAutoNum type="arabicPeriod"/>
            </a:pPr>
            <a:r>
              <a:rPr lang="en-US" b="1" i="1" dirty="0" smtClean="0">
                <a:solidFill>
                  <a:srgbClr val="FF0000"/>
                </a:solidFill>
              </a:rPr>
              <a:t>Create </a:t>
            </a:r>
            <a:r>
              <a:rPr lang="en-US" b="1" i="1" dirty="0">
                <a:solidFill>
                  <a:srgbClr val="FF0000"/>
                </a:solidFill>
              </a:rPr>
              <a:t>a List of Deliverables</a:t>
            </a:r>
          </a:p>
          <a:p>
            <a:pPr marL="2628900" lvl="5" indent="-342900">
              <a:lnSpc>
                <a:spcPct val="150000"/>
              </a:lnSpc>
              <a:buFont typeface="+mj-lt"/>
              <a:buAutoNum type="arabicPeriod"/>
            </a:pPr>
            <a:r>
              <a:rPr lang="en-US" b="1" i="1" dirty="0">
                <a:solidFill>
                  <a:srgbClr val="FF0000"/>
                </a:solidFill>
              </a:rPr>
              <a:t>Identify Data sources</a:t>
            </a:r>
          </a:p>
          <a:p>
            <a:endParaRPr lang="en-US" dirty="0"/>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How To Gather Business Intelligence Reporting </a:t>
            </a:r>
            <a:r>
              <a:rPr lang="en-US" sz="2000" dirty="0" smtClean="0">
                <a:latin typeface="Verdana" panose="020B0604030504040204" pitchFamily="34" charset="0"/>
                <a:ea typeface="Verdana" panose="020B0604030504040204" pitchFamily="34" charset="0"/>
              </a:rPr>
              <a:t>Requirements?</a:t>
            </a:r>
            <a:endParaRPr lang="en-US"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578080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Requirement Gathering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634306" y="1549124"/>
            <a:ext cx="8955314" cy="3970318"/>
          </a:xfrm>
          <a:prstGeom prst="rect">
            <a:avLst/>
          </a:prstGeom>
        </p:spPr>
        <p:txBody>
          <a:bodyPr wrap="square">
            <a:spAutoFit/>
          </a:bodyPr>
          <a:lstStyle/>
          <a:p>
            <a:pPr marL="285750" indent="-285750">
              <a:buFont typeface="Wingdings" panose="05000000000000000000" pitchFamily="2" charset="2"/>
              <a:buChar char="v"/>
            </a:pPr>
            <a:r>
              <a:rPr lang="en-US" dirty="0"/>
              <a:t>Every business intelligence project is meant to satisfy a set of end users. So find out </a:t>
            </a:r>
            <a:r>
              <a:rPr lang="en-US" b="1" i="1" dirty="0"/>
              <a:t>who all will access your BI project</a:t>
            </a:r>
            <a:r>
              <a:rPr lang="en-US" dirty="0"/>
              <a:t>, as well as your business intelligence reports.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You </a:t>
            </a:r>
            <a:r>
              <a:rPr lang="en-US" dirty="0"/>
              <a:t>will find that a single BI project is used by multiple departments as well as functional roles. Make a list of all users for your BI project</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Reports &amp; Dashboards are the final outputs of every business intelligence system.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i="1" dirty="0" smtClean="0"/>
              <a:t>Find </a:t>
            </a:r>
            <a:r>
              <a:rPr lang="en-US" b="1" i="1" dirty="0"/>
              <a:t>out who will need a BI project deliverable such as reports, graphs, dashboards, presentations, etc.</a:t>
            </a:r>
            <a:r>
              <a:rPr lang="en-US" dirty="0"/>
              <a:t> End users such as senior management and department heads will need you to give them a report.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So now you know for whom you need to create BI deliverables.</a:t>
            </a:r>
          </a:p>
          <a:p>
            <a:pPr marL="285750" indent="-285750">
              <a:buFont typeface="Wingdings" panose="05000000000000000000" pitchFamily="2" charset="2"/>
              <a:buChar char="v"/>
            </a:pPr>
            <a:endParaRPr lang="en-US" dirty="0"/>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Who is your target audience?</a:t>
            </a:r>
          </a:p>
        </p:txBody>
      </p:sp>
    </p:spTree>
    <p:extLst>
      <p:ext uri="{BB962C8B-B14F-4D97-AF65-F5344CB8AC3E}">
        <p14:creationId xmlns:p14="http://schemas.microsoft.com/office/powerpoint/2010/main" val="4795696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Requirement Gathering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634306" y="1549124"/>
            <a:ext cx="8955314" cy="2723823"/>
          </a:xfrm>
          <a:prstGeom prst="rect">
            <a:avLst/>
          </a:prstGeom>
        </p:spPr>
        <p:txBody>
          <a:bodyPr wrap="square">
            <a:spAutoFit/>
          </a:bodyPr>
          <a:lstStyle/>
          <a:p>
            <a:pPr marL="285750" indent="-285750">
              <a:buFont typeface="Wingdings" panose="05000000000000000000" pitchFamily="2" charset="2"/>
              <a:buChar char="v"/>
            </a:pPr>
            <a:r>
              <a:rPr lang="en-US" dirty="0" smtClean="0"/>
              <a:t>Next</a:t>
            </a:r>
            <a:r>
              <a:rPr lang="en-US" dirty="0"/>
              <a:t>, ask your target users as to what business questions they are trying to answer, or solve. Find out</a:t>
            </a:r>
          </a:p>
          <a:p>
            <a:pPr marL="285750" indent="-285750">
              <a:buFont typeface="Wingdings" panose="05000000000000000000" pitchFamily="2" charset="2"/>
              <a:buChar char="v"/>
            </a:pPr>
            <a:endParaRPr lang="en-US" dirty="0" smtClean="0"/>
          </a:p>
          <a:p>
            <a:endParaRPr lang="en-US" dirty="0" smtClean="0"/>
          </a:p>
          <a:p>
            <a:endParaRPr lang="en-US" dirty="0"/>
          </a:p>
          <a:p>
            <a:pPr marL="2571750" lvl="5" indent="-285750">
              <a:lnSpc>
                <a:spcPct val="150000"/>
              </a:lnSpc>
              <a:buFont typeface="Wingdings" panose="05000000000000000000" pitchFamily="2" charset="2"/>
              <a:buChar char="Ø"/>
            </a:pPr>
            <a:r>
              <a:rPr lang="en-US" b="1" dirty="0"/>
              <a:t>Why can’t they be answered at the moment?</a:t>
            </a:r>
          </a:p>
          <a:p>
            <a:pPr marL="2571750" lvl="5" indent="-285750">
              <a:lnSpc>
                <a:spcPct val="150000"/>
              </a:lnSpc>
              <a:buFont typeface="Wingdings" panose="05000000000000000000" pitchFamily="2" charset="2"/>
              <a:buChar char="Ø"/>
            </a:pPr>
            <a:r>
              <a:rPr lang="en-US" b="1" dirty="0"/>
              <a:t>What are the deficiencies with the existing tools &amp; system?</a:t>
            </a:r>
          </a:p>
          <a:p>
            <a:pPr marL="2571750" lvl="5" indent="-285750">
              <a:lnSpc>
                <a:spcPct val="150000"/>
              </a:lnSpc>
              <a:buFont typeface="Wingdings" panose="05000000000000000000" pitchFamily="2" charset="2"/>
              <a:buChar char="Ø"/>
            </a:pPr>
            <a:r>
              <a:rPr lang="en-US" b="1" dirty="0"/>
              <a:t>What are the problems with their existing data sources?</a:t>
            </a:r>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What are the business questions/problems to be solved?</a:t>
            </a:r>
          </a:p>
        </p:txBody>
      </p:sp>
    </p:spTree>
    <p:extLst>
      <p:ext uri="{BB962C8B-B14F-4D97-AF65-F5344CB8AC3E}">
        <p14:creationId xmlns:p14="http://schemas.microsoft.com/office/powerpoint/2010/main" val="37013188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Requirement Gathering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634306" y="1462040"/>
            <a:ext cx="11078723" cy="4385816"/>
          </a:xfrm>
          <a:prstGeom prst="rect">
            <a:avLst/>
          </a:prstGeom>
        </p:spPr>
        <p:txBody>
          <a:bodyPr wrap="square">
            <a:spAutoFit/>
          </a:bodyPr>
          <a:lstStyle/>
          <a:p>
            <a:pPr marL="285750" indent="-285750">
              <a:buFont typeface="Wingdings" panose="05000000000000000000" pitchFamily="2" charset="2"/>
              <a:buChar char="v"/>
            </a:pPr>
            <a:r>
              <a:rPr lang="en-US" dirty="0" smtClean="0"/>
              <a:t>Once </a:t>
            </a:r>
            <a:r>
              <a:rPr lang="en-US" dirty="0"/>
              <a:t>you have identified the business problems troubling your target users, and the deficiencies in your current system, it’s time to quantify them</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Ask </a:t>
            </a:r>
            <a:r>
              <a:rPr lang="en-US" dirty="0"/>
              <a:t>your target users the following questions to understand if they are already receiving any deliverables, and how they can be improved.</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What reports do they use at present, if any? Is there a way to build better dashboards &amp; reports?</a:t>
            </a:r>
          </a:p>
          <a:p>
            <a:endParaRPr lang="en-US" dirty="0" smtClean="0"/>
          </a:p>
          <a:p>
            <a:pPr marL="2171700" lvl="4" indent="-342900">
              <a:lnSpc>
                <a:spcPct val="150000"/>
              </a:lnSpc>
              <a:buFont typeface="Wingdings" panose="05000000000000000000" pitchFamily="2" charset="2"/>
              <a:buChar char="Ø"/>
            </a:pPr>
            <a:r>
              <a:rPr lang="en-US" b="1" i="1" dirty="0" smtClean="0"/>
              <a:t>What </a:t>
            </a:r>
            <a:r>
              <a:rPr lang="en-US" b="1" i="1" dirty="0"/>
              <a:t>is the frequency and format of these deliverables</a:t>
            </a:r>
            <a:r>
              <a:rPr lang="en-US" b="1" i="1" dirty="0" smtClean="0"/>
              <a:t>?</a:t>
            </a:r>
          </a:p>
          <a:p>
            <a:pPr marL="2171700" lvl="4" indent="-342900">
              <a:lnSpc>
                <a:spcPct val="150000"/>
              </a:lnSpc>
              <a:buFont typeface="Wingdings" panose="05000000000000000000" pitchFamily="2" charset="2"/>
              <a:buChar char="Ø"/>
            </a:pPr>
            <a:r>
              <a:rPr lang="en-US" b="1" i="1" dirty="0" smtClean="0"/>
              <a:t>How </a:t>
            </a:r>
            <a:r>
              <a:rPr lang="en-US" b="1" i="1" dirty="0"/>
              <a:t>do they access reports? How to they use this information?</a:t>
            </a:r>
          </a:p>
          <a:p>
            <a:pPr marL="2171700" lvl="4" indent="-342900">
              <a:lnSpc>
                <a:spcPct val="150000"/>
              </a:lnSpc>
              <a:buFont typeface="Wingdings" panose="05000000000000000000" pitchFamily="2" charset="2"/>
              <a:buChar char="Ø"/>
            </a:pPr>
            <a:r>
              <a:rPr lang="en-US" b="1" i="1" dirty="0" smtClean="0"/>
              <a:t>Are </a:t>
            </a:r>
            <a:r>
              <a:rPr lang="en-US" b="1" i="1" dirty="0"/>
              <a:t>there any third-party reporting tools and people involved presently? Get their details.</a:t>
            </a:r>
          </a:p>
          <a:p>
            <a:pPr marL="2171700" lvl="4" indent="-342900">
              <a:lnSpc>
                <a:spcPct val="150000"/>
              </a:lnSpc>
              <a:buFont typeface="Wingdings" panose="05000000000000000000" pitchFamily="2" charset="2"/>
              <a:buChar char="Ø"/>
            </a:pPr>
            <a:r>
              <a:rPr lang="en-US" b="1" i="1" dirty="0" smtClean="0"/>
              <a:t>Which </a:t>
            </a:r>
            <a:r>
              <a:rPr lang="en-US" b="1" i="1" dirty="0"/>
              <a:t>KPIs &amp; metrics do they track to do their job better? At what intervals?</a:t>
            </a:r>
          </a:p>
          <a:p>
            <a:pPr marL="2171700" lvl="4" indent="-342900">
              <a:lnSpc>
                <a:spcPct val="150000"/>
              </a:lnSpc>
              <a:buFont typeface="Wingdings" panose="05000000000000000000" pitchFamily="2" charset="2"/>
              <a:buChar char="Ø"/>
            </a:pPr>
            <a:r>
              <a:rPr lang="en-US" b="1" i="1" dirty="0" smtClean="0"/>
              <a:t>What </a:t>
            </a:r>
            <a:r>
              <a:rPr lang="en-US" b="1" i="1" dirty="0"/>
              <a:t>additional metrics do they want to track, that are absent in their present reports</a:t>
            </a:r>
            <a:r>
              <a:rPr lang="en-US" b="1" i="1" dirty="0" smtClean="0"/>
              <a:t>?</a:t>
            </a:r>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Identify </a:t>
            </a:r>
            <a:r>
              <a:rPr lang="en-US" sz="2000" dirty="0">
                <a:latin typeface="Verdana" panose="020B0604030504040204" pitchFamily="34" charset="0"/>
                <a:ea typeface="Verdana" panose="020B0604030504040204" pitchFamily="34" charset="0"/>
              </a:rPr>
              <a:t>KPIs &amp; Metrics</a:t>
            </a:r>
          </a:p>
        </p:txBody>
      </p:sp>
    </p:spTree>
    <p:extLst>
      <p:ext uri="{BB962C8B-B14F-4D97-AF65-F5344CB8AC3E}">
        <p14:creationId xmlns:p14="http://schemas.microsoft.com/office/powerpoint/2010/main" val="24263898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Requirement Gathering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634306" y="1331414"/>
            <a:ext cx="8955314" cy="3139321"/>
          </a:xfrm>
          <a:prstGeom prst="rect">
            <a:avLst/>
          </a:prstGeom>
        </p:spPr>
        <p:txBody>
          <a:bodyPr wrap="square">
            <a:spAutoFit/>
          </a:bodyPr>
          <a:lstStyle/>
          <a:p>
            <a:pPr marL="285750" indent="-285750">
              <a:buFont typeface="Wingdings" panose="05000000000000000000" pitchFamily="2" charset="2"/>
              <a:buChar char="v"/>
            </a:pPr>
            <a:r>
              <a:rPr lang="en-US" dirty="0" smtClean="0"/>
              <a:t>If they are already using a report, then make sure your new report contains most of its KPIs.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This will lead to a smoother transition.</a:t>
            </a:r>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US" dirty="0" smtClean="0"/>
              <a:t>Also, keep in mind that any change in report frequency, report format and report access methods, will require fresh training and communication. </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So it is advisable to design dashboards &amp; reports that have a similar format, frequency and access methods, as the old ones, unless your business has decided to take a different route altogether.</a:t>
            </a:r>
            <a:endParaRPr lang="en-US" b="1" dirty="0"/>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Identify </a:t>
            </a:r>
            <a:r>
              <a:rPr lang="en-US" sz="2000" dirty="0">
                <a:latin typeface="Verdana" panose="020B0604030504040204" pitchFamily="34" charset="0"/>
                <a:ea typeface="Verdana" panose="020B0604030504040204" pitchFamily="34" charset="0"/>
              </a:rPr>
              <a:t>KPIs &amp; Metrics</a:t>
            </a:r>
          </a:p>
        </p:txBody>
      </p:sp>
    </p:spTree>
    <p:extLst>
      <p:ext uri="{BB962C8B-B14F-4D97-AF65-F5344CB8AC3E}">
        <p14:creationId xmlns:p14="http://schemas.microsoft.com/office/powerpoint/2010/main" val="2314229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Requirement Gathering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634305" y="1331414"/>
            <a:ext cx="11310952" cy="4801314"/>
          </a:xfrm>
          <a:prstGeom prst="rect">
            <a:avLst/>
          </a:prstGeom>
        </p:spPr>
        <p:txBody>
          <a:bodyPr wrap="square">
            <a:spAutoFit/>
          </a:bodyPr>
          <a:lstStyle/>
          <a:p>
            <a:pPr marL="285750" indent="-285750">
              <a:buFont typeface="Wingdings" panose="05000000000000000000" pitchFamily="2" charset="2"/>
              <a:buChar char="v"/>
            </a:pPr>
            <a:r>
              <a:rPr lang="en-US" dirty="0" smtClean="0"/>
              <a:t>Create </a:t>
            </a:r>
            <a:r>
              <a:rPr lang="en-US" dirty="0"/>
              <a:t>a simple spreadsheet which lists all the types of business intelligence reports your BI Project needs to deliver.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For </a:t>
            </a:r>
            <a:r>
              <a:rPr lang="en-US" dirty="0"/>
              <a:t>each report, mention</a:t>
            </a:r>
          </a:p>
          <a:p>
            <a:endParaRPr lang="en-US" dirty="0"/>
          </a:p>
          <a:p>
            <a:pPr marL="2171700" lvl="4" indent="-342900">
              <a:buFont typeface="+mj-lt"/>
              <a:buAutoNum type="arabicPeriod"/>
            </a:pPr>
            <a:r>
              <a:rPr lang="en-US" b="1" dirty="0"/>
              <a:t>Report Title &amp; Description</a:t>
            </a:r>
          </a:p>
          <a:p>
            <a:pPr marL="2171700" lvl="4" indent="-342900">
              <a:buFont typeface="+mj-lt"/>
              <a:buAutoNum type="arabicPeriod"/>
            </a:pPr>
            <a:r>
              <a:rPr lang="en-US" b="1" dirty="0"/>
              <a:t>Target Users</a:t>
            </a:r>
          </a:p>
          <a:p>
            <a:pPr marL="2171700" lvl="4" indent="-342900">
              <a:buFont typeface="+mj-lt"/>
              <a:buAutoNum type="arabicPeriod"/>
            </a:pPr>
            <a:r>
              <a:rPr lang="en-US" b="1" dirty="0"/>
              <a:t>Report Format – CSV files, Spreadsheets, Web reports, PDF, Presentations, </a:t>
            </a:r>
            <a:r>
              <a:rPr lang="en-US" b="1" dirty="0" err="1"/>
              <a:t>etc</a:t>
            </a:r>
            <a:endParaRPr lang="en-US" b="1" dirty="0"/>
          </a:p>
          <a:p>
            <a:pPr marL="2171700" lvl="4" indent="-342900">
              <a:buFont typeface="+mj-lt"/>
              <a:buAutoNum type="arabicPeriod"/>
            </a:pPr>
            <a:r>
              <a:rPr lang="en-US" b="1" dirty="0"/>
              <a:t>Report Frequency – daily/weekly/monthly/quarterly. </a:t>
            </a:r>
            <a:endParaRPr lang="en-US" b="1" dirty="0" smtClean="0"/>
          </a:p>
          <a:p>
            <a:pPr marL="2171700" lvl="4" indent="-342900">
              <a:buFont typeface="+mj-lt"/>
              <a:buAutoNum type="arabicPeriod"/>
            </a:pPr>
            <a:r>
              <a:rPr lang="en-US" b="1" dirty="0" smtClean="0"/>
              <a:t>Also </a:t>
            </a:r>
            <a:r>
              <a:rPr lang="en-US" b="1" dirty="0"/>
              <a:t>mention on which day the reports need to go out</a:t>
            </a:r>
          </a:p>
          <a:p>
            <a:pPr marL="2171700" lvl="4" indent="-342900">
              <a:buFont typeface="+mj-lt"/>
              <a:buAutoNum type="arabicPeriod"/>
            </a:pPr>
            <a:r>
              <a:rPr lang="en-US" b="1" dirty="0"/>
              <a:t>Metrics &amp; KPIs to be measured. Data Visualization to be used for each metric.</a:t>
            </a:r>
          </a:p>
          <a:p>
            <a:endParaRPr lang="en-US" dirty="0" smtClean="0"/>
          </a:p>
          <a:p>
            <a:pPr marL="285750" indent="-285750">
              <a:buFont typeface="Wingdings" panose="05000000000000000000" pitchFamily="2" charset="2"/>
              <a:buChar char="v"/>
            </a:pPr>
            <a:r>
              <a:rPr lang="en-US" dirty="0" smtClean="0"/>
              <a:t>When </a:t>
            </a:r>
            <a:r>
              <a:rPr lang="en-US" dirty="0"/>
              <a:t>you make this list, you’ll find that some reports share many metrics &amp; KPIs, and can be merged into a single report. </a:t>
            </a:r>
            <a:r>
              <a:rPr lang="en-US" dirty="0" smtClean="0"/>
              <a:t>Similarly</a:t>
            </a:r>
            <a:r>
              <a:rPr lang="en-US" dirty="0"/>
              <a:t>, you’ll find that different target users require similar reports, with minor difference.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Consolidate such reports after discussing with the appropriate stakeholders.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This is one of the key steps in gathering business intelligence reporting requirements.</a:t>
            </a:r>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Create a List of Deliverables</a:t>
            </a:r>
          </a:p>
        </p:txBody>
      </p:sp>
    </p:spTree>
    <p:extLst>
      <p:ext uri="{BB962C8B-B14F-4D97-AF65-F5344CB8AC3E}">
        <p14:creationId xmlns:p14="http://schemas.microsoft.com/office/powerpoint/2010/main" val="21399792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Requirement Gathering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Create a List of Deliverables</a:t>
            </a:r>
          </a:p>
        </p:txBody>
      </p:sp>
      <p:pic>
        <p:nvPicPr>
          <p:cNvPr id="4" name="Picture 3"/>
          <p:cNvPicPr>
            <a:picLocks noChangeAspect="1"/>
          </p:cNvPicPr>
          <p:nvPr/>
        </p:nvPicPr>
        <p:blipFill rotWithShape="1">
          <a:blip r:embed="rId3"/>
          <a:srcRect b="56257"/>
          <a:stretch/>
        </p:blipFill>
        <p:spPr>
          <a:xfrm>
            <a:off x="261257" y="1239566"/>
            <a:ext cx="11553371" cy="5618434"/>
          </a:xfrm>
          <a:prstGeom prst="rect">
            <a:avLst/>
          </a:prstGeom>
        </p:spPr>
      </p:pic>
    </p:spTree>
    <p:extLst>
      <p:ext uri="{BB962C8B-B14F-4D97-AF65-F5344CB8AC3E}">
        <p14:creationId xmlns:p14="http://schemas.microsoft.com/office/powerpoint/2010/main" val="8004295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Requirement Gathering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Identify Data sources</a:t>
            </a:r>
          </a:p>
        </p:txBody>
      </p:sp>
      <p:sp>
        <p:nvSpPr>
          <p:cNvPr id="9" name="Rectangle 8"/>
          <p:cNvSpPr/>
          <p:nvPr/>
        </p:nvSpPr>
        <p:spPr>
          <a:xfrm>
            <a:off x="634306" y="1395389"/>
            <a:ext cx="10962367" cy="4801314"/>
          </a:xfrm>
          <a:prstGeom prst="rect">
            <a:avLst/>
          </a:prstGeom>
        </p:spPr>
        <p:txBody>
          <a:bodyPr wrap="square">
            <a:spAutoFit/>
          </a:bodyPr>
          <a:lstStyle/>
          <a:p>
            <a:pPr marL="285750" indent="-285750">
              <a:buFont typeface="Wingdings" panose="05000000000000000000" pitchFamily="2" charset="2"/>
              <a:buChar char="v"/>
            </a:pPr>
            <a:r>
              <a:rPr lang="en-US" dirty="0" smtClean="0"/>
              <a:t>Each </a:t>
            </a:r>
            <a:r>
              <a:rPr lang="en-US" dirty="0"/>
              <a:t>report works on a set of data sources. Find out how to calculate each KPI &amp; metric. </a:t>
            </a:r>
            <a:endParaRPr lang="en-US" dirty="0" smtClean="0"/>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US" dirty="0" smtClean="0"/>
              <a:t>This </a:t>
            </a:r>
            <a:r>
              <a:rPr lang="en-US" dirty="0"/>
              <a:t>will tell you which data sources are required for each </a:t>
            </a:r>
            <a:r>
              <a:rPr lang="en-US" dirty="0" smtClean="0"/>
              <a:t>KPI. For </a:t>
            </a:r>
            <a:r>
              <a:rPr lang="en-US" dirty="0"/>
              <a:t>each KPI, list input data fields required and calculation steps</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Find out which data sources are presently available in-house, which ones are third-party data. Also, determine if you need ask for additional data.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If </a:t>
            </a:r>
            <a:r>
              <a:rPr lang="en-US" dirty="0"/>
              <a:t>so, whom to approach in this regard. What is the cost of getting additional </a:t>
            </a:r>
            <a:r>
              <a:rPr lang="en-US" dirty="0" smtClean="0"/>
              <a:t>data? Document </a:t>
            </a:r>
            <a:r>
              <a:rPr lang="en-US" dirty="0"/>
              <a:t>these as a BI reporting requirements template and share them with your team.</a:t>
            </a:r>
          </a:p>
          <a:p>
            <a:pPr marL="285750" indent="-285750">
              <a:buFont typeface="Wingdings" panose="05000000000000000000" pitchFamily="2" charset="2"/>
              <a:buChar char="v"/>
            </a:pPr>
            <a:r>
              <a:rPr lang="en-US" dirty="0"/>
              <a:t> </a:t>
            </a:r>
          </a:p>
          <a:p>
            <a:pPr marL="285750" indent="-285750">
              <a:buFont typeface="Wingdings" panose="05000000000000000000" pitchFamily="2" charset="2"/>
              <a:buChar char="v"/>
            </a:pPr>
            <a:r>
              <a:rPr lang="en-US" dirty="0"/>
              <a:t>Once you have a clear idea about all the target users, list of deliverables and list of data sources. Only then you will be in a good position to come up with intuitive business intelligence reports that fulfill all the business intelligence reporting requirements of your target audience</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Needless to say, gathering business intelligence reporting requirements is an iterative process and involves some trade-off between value and feasibility, that varies from organization to organization.</a:t>
            </a:r>
            <a:endParaRPr lang="en-US" b="0" i="0" dirty="0">
              <a:effectLst/>
            </a:endParaRPr>
          </a:p>
        </p:txBody>
      </p:sp>
    </p:spTree>
    <p:extLst>
      <p:ext uri="{BB962C8B-B14F-4D97-AF65-F5344CB8AC3E}">
        <p14:creationId xmlns:p14="http://schemas.microsoft.com/office/powerpoint/2010/main" val="2421278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301121"/>
            <a:ext cx="11198303" cy="5693866"/>
          </a:xfrm>
          <a:prstGeom prst="rect">
            <a:avLst/>
          </a:prstGeom>
          <a:noFill/>
        </p:spPr>
        <p:txBody>
          <a:bodyPr wrap="square" rtlCol="0">
            <a:spAutoFit/>
          </a:bodyPr>
          <a:lstStyle/>
          <a:p>
            <a:pPr marL="342900" indent="-342900" algn="just">
              <a:buFont typeface="Wingdings" panose="05000000000000000000" pitchFamily="2" charset="2"/>
              <a:buChar char="v"/>
            </a:pPr>
            <a:r>
              <a:rPr lang="en-US" dirty="0"/>
              <a:t>The importance of business intelligence is growing at the same pace the data is produced – which is becoming less and less fathomable for the normal human brain.</a:t>
            </a:r>
          </a:p>
          <a:p>
            <a:pPr marL="342900" indent="-342900" algn="just">
              <a:buFont typeface="Wingdings" panose="05000000000000000000" pitchFamily="2" charset="2"/>
              <a:buChar char="v"/>
            </a:pPr>
            <a:endParaRPr lang="en-US" dirty="0"/>
          </a:p>
          <a:p>
            <a:pPr marL="342900" indent="-342900" algn="just">
              <a:buFont typeface="Wingdings" panose="05000000000000000000" pitchFamily="2" charset="2"/>
              <a:buChar char="v"/>
            </a:pPr>
            <a:r>
              <a:rPr lang="en-US" b="1" i="1" dirty="0"/>
              <a:t>As mentioned: We live in a world rife with digital data, and without using it to your advantage, you will quickly fall behind the pack, which will render your empire obsolete in a matter of years.</a:t>
            </a:r>
          </a:p>
          <a:p>
            <a:pPr marL="342900" indent="-342900" algn="just">
              <a:buFont typeface="Wingdings" panose="05000000000000000000" pitchFamily="2" charset="2"/>
              <a:buChar char="v"/>
            </a:pPr>
            <a:endParaRPr lang="en-US" dirty="0"/>
          </a:p>
          <a:p>
            <a:pPr marL="342900" indent="-342900" algn="just">
              <a:buFont typeface="Wingdings" panose="05000000000000000000" pitchFamily="2" charset="2"/>
              <a:buChar char="v"/>
            </a:pPr>
            <a:r>
              <a:rPr lang="en-US" dirty="0"/>
              <a:t>But as powerful as digital data is for decision-making and improved business efficiency, it’s only advantageous if you know how to handle it the right way. That’s where today’s BI concepts come in</a:t>
            </a:r>
            <a:r>
              <a:rPr lang="en-US" dirty="0" smtClean="0"/>
              <a:t>.</a:t>
            </a:r>
          </a:p>
          <a:p>
            <a:pPr marL="342900" indent="-342900" algn="just">
              <a:buFont typeface="Wingdings" panose="05000000000000000000" pitchFamily="2" charset="2"/>
              <a:buChar char="v"/>
            </a:pPr>
            <a:endParaRPr lang="en-US" dirty="0" smtClean="0"/>
          </a:p>
          <a:p>
            <a:pPr marL="342900" indent="-342900" algn="just">
              <a:buFont typeface="Wingdings" panose="05000000000000000000" pitchFamily="2" charset="2"/>
              <a:buChar char="v"/>
            </a:pPr>
            <a:r>
              <a:rPr lang="en-US" dirty="0">
                <a:solidFill>
                  <a:srgbClr val="FF0000"/>
                </a:solidFill>
              </a:rPr>
              <a:t>To highlight the importance of business intelligence concepts in the modern age, here are the key benefits of embracing the power of </a:t>
            </a:r>
            <a:r>
              <a:rPr lang="en-US" dirty="0" smtClean="0">
                <a:solidFill>
                  <a:srgbClr val="FF0000"/>
                </a:solidFill>
              </a:rPr>
              <a:t>BI:</a:t>
            </a:r>
          </a:p>
          <a:p>
            <a:pPr marL="3086100" lvl="6" indent="-342900" algn="just">
              <a:buFont typeface="Wingdings" panose="05000000000000000000" pitchFamily="2" charset="2"/>
              <a:buChar char="ü"/>
            </a:pPr>
            <a:r>
              <a:rPr lang="en-US" sz="2400" b="1" dirty="0"/>
              <a:t>They prevent you from drowning in data</a:t>
            </a:r>
          </a:p>
          <a:p>
            <a:pPr marL="3086100" lvl="6" indent="-342900" algn="just">
              <a:buFont typeface="Wingdings" panose="05000000000000000000" pitchFamily="2" charset="2"/>
              <a:buChar char="ü"/>
            </a:pPr>
            <a:r>
              <a:rPr lang="en-US" sz="2400" b="1" dirty="0"/>
              <a:t>They provide a wealth of insights</a:t>
            </a:r>
          </a:p>
          <a:p>
            <a:pPr marL="3086100" lvl="6" indent="-342900" algn="just">
              <a:buFont typeface="Wingdings" panose="05000000000000000000" pitchFamily="2" charset="2"/>
              <a:buChar char="ü"/>
            </a:pPr>
            <a:r>
              <a:rPr lang="en-US" sz="2400" b="1" dirty="0"/>
              <a:t>Benchmarking is more accurate</a:t>
            </a:r>
          </a:p>
          <a:p>
            <a:pPr marL="3086100" lvl="6" indent="-342900" algn="just">
              <a:buFont typeface="Wingdings" panose="05000000000000000000" pitchFamily="2" charset="2"/>
              <a:buChar char="ü"/>
            </a:pPr>
            <a:r>
              <a:rPr lang="en-US" sz="2400" b="1" dirty="0"/>
              <a:t>You can predict your business future</a:t>
            </a:r>
          </a:p>
          <a:p>
            <a:pPr marL="3086100" lvl="6" indent="-342900" algn="just">
              <a:buFont typeface="Wingdings" panose="05000000000000000000" pitchFamily="2" charset="2"/>
              <a:buChar char="ü"/>
            </a:pPr>
            <a:r>
              <a:rPr lang="en-US" sz="2400" b="1" dirty="0"/>
              <a:t>They enable powerful data visualization</a:t>
            </a:r>
          </a:p>
          <a:p>
            <a:pPr marL="3086100" lvl="6" indent="-342900" algn="just">
              <a:buFont typeface="Wingdings" panose="05000000000000000000" pitchFamily="2" charset="2"/>
              <a:buChar char="ü"/>
            </a:pPr>
            <a:endParaRPr lang="en-US" dirty="0"/>
          </a:p>
          <a:p>
            <a:pPr marL="3086100" lvl="6" indent="-342900" algn="just">
              <a:buFont typeface="Wingdings" panose="05000000000000000000" pitchFamily="2" charset="2"/>
              <a:buChar char="ü"/>
            </a:pPr>
            <a:endParaRPr lang="en-US" dirty="0"/>
          </a:p>
          <a:p>
            <a:pPr marL="342900" indent="-342900" algn="just">
              <a:buFont typeface="Wingdings" panose="05000000000000000000" pitchFamily="2" charset="2"/>
              <a:buChar char="v"/>
            </a:pPr>
            <a:endParaRPr lang="en-US" sz="1000" dirty="0">
              <a:latin typeface="Verdana" panose="020B0604030504040204" pitchFamily="34" charset="0"/>
              <a:ea typeface="Verdana" panose="020B0604030504040204" pitchFamily="34" charset="0"/>
            </a:endParaRPr>
          </a:p>
        </p:txBody>
      </p:sp>
      <p:sp>
        <p:nvSpPr>
          <p:cNvPr id="4" name="TextBox 3"/>
          <p:cNvSpPr txBox="1"/>
          <p:nvPr/>
        </p:nvSpPr>
        <p:spPr>
          <a:xfrm>
            <a:off x="634306" y="839456"/>
            <a:ext cx="11198303"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Why Are Business Intelligence Concepts And BI Solutions So Important Today?</a:t>
            </a:r>
            <a:endParaRPr lang="en-US" sz="1600" dirty="0"/>
          </a:p>
        </p:txBody>
      </p:sp>
    </p:spTree>
    <p:extLst>
      <p:ext uri="{BB962C8B-B14F-4D97-AF65-F5344CB8AC3E}">
        <p14:creationId xmlns:p14="http://schemas.microsoft.com/office/powerpoint/2010/main" val="36830264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Strategic Approach to BI</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634306" y="1061559"/>
            <a:ext cx="10962367" cy="4524315"/>
          </a:xfrm>
          <a:prstGeom prst="rect">
            <a:avLst/>
          </a:prstGeom>
        </p:spPr>
        <p:txBody>
          <a:bodyPr wrap="square">
            <a:spAutoFit/>
          </a:bodyPr>
          <a:lstStyle/>
          <a:p>
            <a:pPr marL="285750" indent="-285750">
              <a:buFont typeface="Wingdings" panose="05000000000000000000" pitchFamily="2" charset="2"/>
              <a:buChar char="v"/>
            </a:pPr>
            <a:r>
              <a:rPr lang="en-US" dirty="0"/>
              <a:t>A business intelligence strategy is your Blueprint for deciding how you will use data in your company.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You </a:t>
            </a:r>
            <a:r>
              <a:rPr lang="en-US" dirty="0"/>
              <a:t>need a strategy because merely choosing the right technology, and implementing a software platform is not enough to realize a return on investment. To create a strategy, you must determine three things. </a:t>
            </a:r>
            <a:endParaRPr lang="en-US" dirty="0" smtClean="0"/>
          </a:p>
          <a:p>
            <a:pPr marL="285750" indent="-285750">
              <a:buFont typeface="Wingdings" panose="05000000000000000000" pitchFamily="2" charset="2"/>
              <a:buChar char="v"/>
            </a:pPr>
            <a:endParaRPr lang="en-US" dirty="0"/>
          </a:p>
          <a:p>
            <a:pPr marL="2628900" lvl="5" indent="-342900">
              <a:buFont typeface="+mj-lt"/>
              <a:buAutoNum type="arabicPeriod"/>
            </a:pPr>
            <a:r>
              <a:rPr lang="en-US" b="1" i="1" dirty="0" smtClean="0"/>
              <a:t>How </a:t>
            </a:r>
            <a:r>
              <a:rPr lang="en-US" b="1" i="1" dirty="0"/>
              <a:t>will you deploy the software platform? </a:t>
            </a:r>
            <a:endParaRPr lang="en-US" b="1" i="1" dirty="0" smtClean="0"/>
          </a:p>
          <a:p>
            <a:pPr marL="2628900" lvl="5" indent="-342900">
              <a:buFont typeface="+mj-lt"/>
              <a:buAutoNum type="arabicPeriod"/>
            </a:pPr>
            <a:r>
              <a:rPr lang="en-US" b="1" i="1" dirty="0" smtClean="0"/>
              <a:t>How </a:t>
            </a:r>
            <a:r>
              <a:rPr lang="en-US" b="1" i="1" dirty="0"/>
              <a:t>will you manage the data for analysis? </a:t>
            </a:r>
            <a:endParaRPr lang="en-US" b="1" i="1" dirty="0" smtClean="0"/>
          </a:p>
          <a:p>
            <a:pPr marL="2628900" lvl="5" indent="-342900">
              <a:buFont typeface="+mj-lt"/>
              <a:buAutoNum type="arabicPeriod"/>
            </a:pPr>
            <a:r>
              <a:rPr lang="en-US" b="1" i="1" dirty="0" smtClean="0"/>
              <a:t>And </a:t>
            </a:r>
            <a:r>
              <a:rPr lang="en-US" b="1" i="1" dirty="0"/>
              <a:t>how will you enable your people to make informed, data-driven decisions? </a:t>
            </a:r>
            <a:endParaRPr lang="en-US" b="1" i="1"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A </a:t>
            </a:r>
            <a:r>
              <a:rPr lang="en-US" dirty="0"/>
              <a:t>business intelligence strategy will help your company reap the rewards of having actionable insights.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i="1" dirty="0" smtClean="0"/>
              <a:t>Examples </a:t>
            </a:r>
            <a:r>
              <a:rPr lang="en-US" b="1" i="1" dirty="0"/>
              <a:t>include access to sales performance benchmarks, human resources salary forecasts, and ensuring your shipping department knows what to ship each day. </a:t>
            </a:r>
            <a:endParaRPr lang="en-US" b="1" i="1"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Success </a:t>
            </a:r>
            <a:r>
              <a:rPr lang="en-US" dirty="0"/>
              <a:t>occurs from systematically approaching the project with a defined BI strategy, including discovery, planning, and measured execution.</a:t>
            </a:r>
            <a:endParaRPr lang="en-US" b="0" i="0" dirty="0">
              <a:effectLst/>
            </a:endParaRPr>
          </a:p>
        </p:txBody>
      </p:sp>
    </p:spTree>
    <p:extLst>
      <p:ext uri="{BB962C8B-B14F-4D97-AF65-F5344CB8AC3E}">
        <p14:creationId xmlns:p14="http://schemas.microsoft.com/office/powerpoint/2010/main" val="27984289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Strategic Approach to BI</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Steps to Create a BI Strategy</a:t>
            </a:r>
          </a:p>
        </p:txBody>
      </p:sp>
      <p:sp>
        <p:nvSpPr>
          <p:cNvPr id="9" name="Rectangle 8"/>
          <p:cNvSpPr/>
          <p:nvPr/>
        </p:nvSpPr>
        <p:spPr>
          <a:xfrm>
            <a:off x="634306" y="1308305"/>
            <a:ext cx="10962367" cy="5493812"/>
          </a:xfrm>
          <a:prstGeom prst="rect">
            <a:avLst/>
          </a:prstGeom>
        </p:spPr>
        <p:txBody>
          <a:bodyPr wrap="square">
            <a:spAutoFit/>
          </a:bodyPr>
          <a:lstStyle/>
          <a:p>
            <a:pPr marL="285750" indent="-285750">
              <a:buFont typeface="Wingdings" panose="05000000000000000000" pitchFamily="2" charset="2"/>
              <a:buChar char="v"/>
            </a:pPr>
            <a:r>
              <a:rPr lang="en-US" dirty="0"/>
              <a:t>Your BI strategy needs to first align with your business goals and vision.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With </a:t>
            </a:r>
            <a:r>
              <a:rPr lang="en-US" dirty="0"/>
              <a:t>business intelligence, data can drive transformation in your organization. This initiative will place trusted, relevant data in the hands of employees so they can make informed decisions every day.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You </a:t>
            </a:r>
            <a:r>
              <a:rPr lang="en-US" dirty="0"/>
              <a:t>can start this transformation now by following our Blueprint.</a:t>
            </a:r>
          </a:p>
          <a:p>
            <a:pPr marL="285750" indent="-285750">
              <a:buFont typeface="Wingdings" panose="05000000000000000000" pitchFamily="2" charset="2"/>
              <a:buChar char="v"/>
            </a:pPr>
            <a:endParaRPr lang="en-US" dirty="0"/>
          </a:p>
          <a:p>
            <a:pPr marL="2571750" lvl="5" indent="-285750">
              <a:lnSpc>
                <a:spcPct val="150000"/>
              </a:lnSpc>
              <a:buFont typeface="Wingdings" panose="05000000000000000000" pitchFamily="2" charset="2"/>
              <a:buChar char="Ø"/>
            </a:pPr>
            <a:r>
              <a:rPr lang="en-US" b="1" i="1" dirty="0" smtClean="0"/>
              <a:t>Choose </a:t>
            </a:r>
            <a:r>
              <a:rPr lang="en-US" b="1" i="1" dirty="0"/>
              <a:t>a </a:t>
            </a:r>
            <a:r>
              <a:rPr lang="en-US" b="1" i="1" dirty="0" smtClean="0"/>
              <a:t>sponsor</a:t>
            </a:r>
          </a:p>
          <a:p>
            <a:pPr marL="2571750" lvl="5" indent="-285750">
              <a:lnSpc>
                <a:spcPct val="150000"/>
              </a:lnSpc>
              <a:buFont typeface="Wingdings" panose="05000000000000000000" pitchFamily="2" charset="2"/>
              <a:buChar char="Ø"/>
            </a:pPr>
            <a:r>
              <a:rPr lang="en-US" b="1" i="1" dirty="0"/>
              <a:t>Choose your BI platform</a:t>
            </a:r>
          </a:p>
          <a:p>
            <a:pPr marL="2571750" lvl="5" indent="-285750">
              <a:lnSpc>
                <a:spcPct val="150000"/>
              </a:lnSpc>
              <a:buFont typeface="Wingdings" panose="05000000000000000000" pitchFamily="2" charset="2"/>
              <a:buChar char="Ø"/>
            </a:pPr>
            <a:r>
              <a:rPr lang="en-US" b="1" i="1" dirty="0"/>
              <a:t>Identify the key stakeholders and get them </a:t>
            </a:r>
            <a:r>
              <a:rPr lang="en-US" b="1" i="1" dirty="0" smtClean="0"/>
              <a:t>involved</a:t>
            </a:r>
          </a:p>
          <a:p>
            <a:pPr marL="2571750" lvl="5" indent="-285750">
              <a:lnSpc>
                <a:spcPct val="150000"/>
              </a:lnSpc>
              <a:buFont typeface="Wingdings" panose="05000000000000000000" pitchFamily="2" charset="2"/>
              <a:buChar char="Ø"/>
            </a:pPr>
            <a:r>
              <a:rPr lang="en-US" b="1" i="1" dirty="0"/>
              <a:t>Assemble your BI team</a:t>
            </a:r>
          </a:p>
          <a:p>
            <a:pPr marL="2571750" lvl="5" indent="-285750">
              <a:lnSpc>
                <a:spcPct val="150000"/>
              </a:lnSpc>
              <a:buFont typeface="Wingdings" panose="05000000000000000000" pitchFamily="2" charset="2"/>
              <a:buChar char="Ø"/>
            </a:pPr>
            <a:r>
              <a:rPr lang="en-US" b="1" i="1" dirty="0"/>
              <a:t>Define the scope of BI</a:t>
            </a:r>
          </a:p>
          <a:p>
            <a:pPr marL="2571750" lvl="5" indent="-285750">
              <a:lnSpc>
                <a:spcPct val="150000"/>
              </a:lnSpc>
              <a:buFont typeface="Wingdings" panose="05000000000000000000" pitchFamily="2" charset="2"/>
              <a:buChar char="Ø"/>
            </a:pPr>
            <a:r>
              <a:rPr lang="en-US" b="1" i="1" dirty="0"/>
              <a:t>Prepare your data infrastructure</a:t>
            </a:r>
          </a:p>
          <a:p>
            <a:pPr marL="2571750" lvl="5" indent="-285750">
              <a:lnSpc>
                <a:spcPct val="150000"/>
              </a:lnSpc>
              <a:buFont typeface="Wingdings" panose="05000000000000000000" pitchFamily="2" charset="2"/>
              <a:buChar char="Ø"/>
            </a:pPr>
            <a:r>
              <a:rPr lang="en-US" b="1" i="1" dirty="0"/>
              <a:t>Develop a business intelligence roadmap</a:t>
            </a:r>
          </a:p>
          <a:p>
            <a:endParaRPr lang="en-US" dirty="0"/>
          </a:p>
          <a:p>
            <a:endParaRPr lang="en-US" b="0" i="0" dirty="0">
              <a:effectLst/>
            </a:endParaRPr>
          </a:p>
        </p:txBody>
      </p:sp>
    </p:spTree>
    <p:extLst>
      <p:ext uri="{BB962C8B-B14F-4D97-AF65-F5344CB8AC3E}">
        <p14:creationId xmlns:p14="http://schemas.microsoft.com/office/powerpoint/2010/main" val="24940582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Strategic Approach to BI</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Choose a sponsor</a:t>
            </a:r>
          </a:p>
        </p:txBody>
      </p:sp>
      <p:sp>
        <p:nvSpPr>
          <p:cNvPr id="9" name="Rectangle 8"/>
          <p:cNvSpPr/>
          <p:nvPr/>
        </p:nvSpPr>
        <p:spPr>
          <a:xfrm>
            <a:off x="634306" y="1308305"/>
            <a:ext cx="10962367" cy="3693319"/>
          </a:xfrm>
          <a:prstGeom prst="rect">
            <a:avLst/>
          </a:prstGeom>
        </p:spPr>
        <p:txBody>
          <a:bodyPr wrap="square">
            <a:spAutoFit/>
          </a:bodyPr>
          <a:lstStyle/>
          <a:p>
            <a:pPr marL="285750" indent="-285750">
              <a:buFont typeface="Wingdings" panose="05000000000000000000" pitchFamily="2" charset="2"/>
              <a:buChar char="v"/>
            </a:pPr>
            <a:r>
              <a:rPr lang="en-US" dirty="0" smtClean="0"/>
              <a:t>Ideally</a:t>
            </a:r>
            <a:r>
              <a:rPr lang="en-US" dirty="0"/>
              <a:t>, your choice to sponsor the project and get buy-in from other high-level employees should be an executive-level leader.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Before </a:t>
            </a:r>
            <a:r>
              <a:rPr lang="en-US" dirty="0"/>
              <a:t>you begin, you need participation and alignment on the vision of BI in the company. Organizations who value data in every department appoint a Chief Data Officer to sponsor the BI initiative.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 </a:t>
            </a:r>
            <a:r>
              <a:rPr lang="en-US" dirty="0"/>
              <a:t>CDO or other executive sponsor needs to consider the support and training required for deployment and consider how to scale this platform to the entire enterprise.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Keep </a:t>
            </a:r>
            <a:r>
              <a:rPr lang="en-US" dirty="0"/>
              <a:t>your sponsor up to date on your progress. When you have launched your BI platform, and it’s working as expected, generate some valuable, visible reports to share with your sponsor.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Prove </a:t>
            </a:r>
            <a:r>
              <a:rPr lang="en-US" dirty="0"/>
              <a:t>to your sponsor, and therefore the company, that your strategy is working. </a:t>
            </a:r>
            <a:endParaRPr lang="en-US" b="0" i="0" dirty="0">
              <a:effectLst/>
            </a:endParaRPr>
          </a:p>
        </p:txBody>
      </p:sp>
    </p:spTree>
    <p:extLst>
      <p:ext uri="{BB962C8B-B14F-4D97-AF65-F5344CB8AC3E}">
        <p14:creationId xmlns:p14="http://schemas.microsoft.com/office/powerpoint/2010/main" val="24211431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Strategic Approach to BI</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Identify the key stakeholders and get them involved</a:t>
            </a:r>
          </a:p>
        </p:txBody>
      </p:sp>
      <p:sp>
        <p:nvSpPr>
          <p:cNvPr id="9" name="Rectangle 8"/>
          <p:cNvSpPr/>
          <p:nvPr/>
        </p:nvSpPr>
        <p:spPr>
          <a:xfrm>
            <a:off x="634306" y="1308305"/>
            <a:ext cx="10962367" cy="4385816"/>
          </a:xfrm>
          <a:prstGeom prst="rect">
            <a:avLst/>
          </a:prstGeom>
        </p:spPr>
        <p:txBody>
          <a:bodyPr wrap="square">
            <a:spAutoFit/>
          </a:bodyPr>
          <a:lstStyle/>
          <a:p>
            <a:pPr marL="285750" indent="-285750">
              <a:buFont typeface="Wingdings" panose="05000000000000000000" pitchFamily="2" charset="2"/>
              <a:buChar char="v"/>
            </a:pPr>
            <a:r>
              <a:rPr lang="en-US" dirty="0" smtClean="0"/>
              <a:t>Business </a:t>
            </a:r>
            <a:r>
              <a:rPr lang="en-US" dirty="0"/>
              <a:t>intelligence may include software, but that doesn’t mean it’s only an IT project.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BI </a:t>
            </a:r>
            <a:r>
              <a:rPr lang="en-US" dirty="0"/>
              <a:t>also requires financial data, but that doesn’t mean it’s only the finance department’s concern.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You </a:t>
            </a:r>
            <a:r>
              <a:rPr lang="en-US" dirty="0"/>
              <a:t>should bring in a representative from every team affected by your BI plan.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Get </a:t>
            </a:r>
            <a:r>
              <a:rPr lang="en-US" dirty="0"/>
              <a:t>them involved early and interview them. Ask them </a:t>
            </a:r>
            <a:endParaRPr lang="en-US" dirty="0" smtClean="0"/>
          </a:p>
          <a:p>
            <a:pPr marL="285750" indent="-285750">
              <a:buFont typeface="Wingdings" panose="05000000000000000000" pitchFamily="2" charset="2"/>
              <a:buChar char="v"/>
            </a:pPr>
            <a:endParaRPr lang="en-US" dirty="0" smtClean="0"/>
          </a:p>
          <a:p>
            <a:pPr marL="1657350" lvl="3" indent="-285750">
              <a:lnSpc>
                <a:spcPct val="150000"/>
              </a:lnSpc>
              <a:buFont typeface="Wingdings" panose="05000000000000000000" pitchFamily="2" charset="2"/>
              <a:buChar char="q"/>
            </a:pPr>
            <a:r>
              <a:rPr lang="en-US" b="1" dirty="0" smtClean="0"/>
              <a:t>how </a:t>
            </a:r>
            <a:r>
              <a:rPr lang="en-US" b="1" dirty="0"/>
              <a:t>they use data in their work, </a:t>
            </a:r>
            <a:endParaRPr lang="en-US" b="1" dirty="0" smtClean="0"/>
          </a:p>
          <a:p>
            <a:pPr marL="1657350" lvl="3" indent="-285750">
              <a:lnSpc>
                <a:spcPct val="150000"/>
              </a:lnSpc>
              <a:buFont typeface="Wingdings" panose="05000000000000000000" pitchFamily="2" charset="2"/>
              <a:buChar char="q"/>
            </a:pPr>
            <a:r>
              <a:rPr lang="en-US" b="1" dirty="0" smtClean="0"/>
              <a:t>what </a:t>
            </a:r>
            <a:r>
              <a:rPr lang="en-US" b="1" dirty="0"/>
              <a:t>is working for them, and </a:t>
            </a:r>
            <a:endParaRPr lang="en-US" b="1" dirty="0" smtClean="0"/>
          </a:p>
          <a:p>
            <a:pPr marL="1657350" lvl="3" indent="-285750">
              <a:lnSpc>
                <a:spcPct val="150000"/>
              </a:lnSpc>
              <a:buFont typeface="Wingdings" panose="05000000000000000000" pitchFamily="2" charset="2"/>
              <a:buChar char="q"/>
            </a:pPr>
            <a:r>
              <a:rPr lang="en-US" b="1" dirty="0" smtClean="0"/>
              <a:t>what </a:t>
            </a:r>
            <a:r>
              <a:rPr lang="en-US" b="1" dirty="0"/>
              <a:t>isn’t working for them. </a:t>
            </a:r>
            <a:endParaRPr lang="en-US" b="1" dirty="0" smtClean="0"/>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Use </a:t>
            </a:r>
            <a:r>
              <a:rPr lang="en-US" dirty="0"/>
              <a:t>those insights to tailor your BI scope. </a:t>
            </a:r>
            <a:endParaRPr lang="en-US" b="0" i="0" dirty="0">
              <a:effectLst/>
            </a:endParaRPr>
          </a:p>
        </p:txBody>
      </p:sp>
    </p:spTree>
    <p:extLst>
      <p:ext uri="{BB962C8B-B14F-4D97-AF65-F5344CB8AC3E}">
        <p14:creationId xmlns:p14="http://schemas.microsoft.com/office/powerpoint/2010/main" val="20187368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Strategic Approach to BI</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Assemble your BI team</a:t>
            </a:r>
          </a:p>
        </p:txBody>
      </p:sp>
      <p:sp>
        <p:nvSpPr>
          <p:cNvPr id="9" name="Rectangle 8"/>
          <p:cNvSpPr/>
          <p:nvPr/>
        </p:nvSpPr>
        <p:spPr>
          <a:xfrm>
            <a:off x="634306" y="1308305"/>
            <a:ext cx="10962367" cy="4801314"/>
          </a:xfrm>
          <a:prstGeom prst="rect">
            <a:avLst/>
          </a:prstGeom>
        </p:spPr>
        <p:txBody>
          <a:bodyPr wrap="square">
            <a:spAutoFit/>
          </a:bodyPr>
          <a:lstStyle/>
          <a:p>
            <a:pPr marL="285750" indent="-285750">
              <a:buFont typeface="Wingdings" panose="05000000000000000000" pitchFamily="2" charset="2"/>
              <a:buChar char="v"/>
            </a:pPr>
            <a:r>
              <a:rPr lang="en-US" dirty="0" smtClean="0"/>
              <a:t>Your </a:t>
            </a:r>
            <a:r>
              <a:rPr lang="en-US" dirty="0"/>
              <a:t>BI team will be responsible for implementing your strategy. You can hire new people or have people fulfill multiple functions if your organization is small.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BI </a:t>
            </a:r>
            <a:r>
              <a:rPr lang="en-US" dirty="0"/>
              <a:t>platforms ensure that reports and dashboards are accessible and approachable to non-analysts (known as self-service business intelligence).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However</a:t>
            </a:r>
            <a:r>
              <a:rPr lang="en-US" dirty="0"/>
              <a:t>, to get the platform up and running correctly, you will need this cross-functional team to implement the BI plan. These are some of the roles and responsibilities for the BI project team:</a:t>
            </a:r>
          </a:p>
          <a:p>
            <a:pPr marL="285750" indent="-285750">
              <a:buFont typeface="Wingdings" panose="05000000000000000000" pitchFamily="2" charset="2"/>
              <a:buChar char="v"/>
            </a:pPr>
            <a:endParaRPr lang="en-US" dirty="0"/>
          </a:p>
          <a:p>
            <a:pPr marL="800100" lvl="1" indent="-342900">
              <a:buFont typeface="+mj-lt"/>
              <a:buAutoNum type="arabicPeriod"/>
            </a:pPr>
            <a:r>
              <a:rPr lang="en-US" b="1" dirty="0"/>
              <a:t>An IT service owner or analytics director to manage the software platform</a:t>
            </a:r>
          </a:p>
          <a:p>
            <a:pPr marL="800100" lvl="1" indent="-342900">
              <a:buFont typeface="+mj-lt"/>
              <a:buAutoNum type="arabicPeriod"/>
            </a:pPr>
            <a:r>
              <a:rPr lang="en-US" b="1" dirty="0"/>
              <a:t>An enterprise architect who integrates the platform with the existing data architecture</a:t>
            </a:r>
          </a:p>
          <a:p>
            <a:pPr marL="800100" lvl="1" indent="-342900">
              <a:buFont typeface="+mj-lt"/>
              <a:buAutoNum type="arabicPeriod"/>
            </a:pPr>
            <a:r>
              <a:rPr lang="en-US" b="1" dirty="0"/>
              <a:t>A site administrator to organize the content, and create user groups and permissions</a:t>
            </a:r>
          </a:p>
          <a:p>
            <a:pPr marL="800100" lvl="1" indent="-342900">
              <a:buFont typeface="+mj-lt"/>
              <a:buAutoNum type="arabicPeriod"/>
            </a:pPr>
            <a:r>
              <a:rPr lang="en-US" b="1" dirty="0"/>
              <a:t>A data steward to put the data in context and document processes and procedures for using the platform</a:t>
            </a:r>
          </a:p>
          <a:p>
            <a:pPr marL="800100" lvl="1" indent="-342900">
              <a:buFont typeface="+mj-lt"/>
              <a:buAutoNum type="arabicPeriod"/>
            </a:pPr>
            <a:endParaRPr lang="en-US" b="1" dirty="0" smtClean="0"/>
          </a:p>
          <a:p>
            <a:pPr marL="800100" lvl="1" indent="-342900">
              <a:buFont typeface="+mj-lt"/>
              <a:buAutoNum type="arabicPeriod"/>
            </a:pPr>
            <a:endParaRPr lang="en-US" b="1" dirty="0" smtClean="0"/>
          </a:p>
          <a:p>
            <a:pPr marL="285750" indent="-285750">
              <a:buFont typeface="Wingdings" panose="05000000000000000000" pitchFamily="2" charset="2"/>
              <a:buChar char="v"/>
            </a:pPr>
            <a:r>
              <a:rPr lang="en-US" dirty="0" smtClean="0"/>
              <a:t>But </a:t>
            </a:r>
            <a:r>
              <a:rPr lang="en-US" dirty="0"/>
              <a:t>these aren’t all the people involved in the project. You will also need a steering committee and executive sponsor to ensure the project is meeting its deadlines. </a:t>
            </a:r>
            <a:endParaRPr lang="en-US" b="0" i="0" dirty="0">
              <a:effectLst/>
            </a:endParaRPr>
          </a:p>
        </p:txBody>
      </p:sp>
    </p:spTree>
    <p:extLst>
      <p:ext uri="{BB962C8B-B14F-4D97-AF65-F5344CB8AC3E}">
        <p14:creationId xmlns:p14="http://schemas.microsoft.com/office/powerpoint/2010/main" val="24907235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Strategic Approach to BI</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Define the scope of BI</a:t>
            </a:r>
          </a:p>
        </p:txBody>
      </p:sp>
      <p:sp>
        <p:nvSpPr>
          <p:cNvPr id="9" name="Rectangle 8"/>
          <p:cNvSpPr/>
          <p:nvPr/>
        </p:nvSpPr>
        <p:spPr>
          <a:xfrm>
            <a:off x="634306" y="1308305"/>
            <a:ext cx="10962367" cy="4801314"/>
          </a:xfrm>
          <a:prstGeom prst="rect">
            <a:avLst/>
          </a:prstGeom>
        </p:spPr>
        <p:txBody>
          <a:bodyPr wrap="square">
            <a:spAutoFit/>
          </a:bodyPr>
          <a:lstStyle/>
          <a:p>
            <a:pPr marL="285750" indent="-285750">
              <a:buFont typeface="Wingdings" panose="05000000000000000000" pitchFamily="2" charset="2"/>
              <a:buChar char="v"/>
            </a:pPr>
            <a:r>
              <a:rPr lang="en-US" dirty="0" smtClean="0"/>
              <a:t>Before </a:t>
            </a:r>
            <a:r>
              <a:rPr lang="en-US" dirty="0"/>
              <a:t>you deploy business intelligence software, you need to decide what BI means to your </a:t>
            </a:r>
            <a:r>
              <a:rPr lang="en-US" dirty="0" smtClean="0"/>
              <a:t>organization.</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Business </a:t>
            </a:r>
            <a:r>
              <a:rPr lang="en-US" dirty="0"/>
              <a:t>intelligence means using data to make business decisions.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But </a:t>
            </a:r>
            <a:r>
              <a:rPr lang="en-US" dirty="0"/>
              <a:t>you need to determine how that will work in the day-to-day operations of your company and which departments will use BI. </a:t>
            </a:r>
            <a:endParaRPr lang="en-US" dirty="0" smtClean="0"/>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US" dirty="0" smtClean="0"/>
              <a:t>For </a:t>
            </a:r>
            <a:r>
              <a:rPr lang="en-US" dirty="0"/>
              <a:t>example, Coca-Cola created customized dashboards for customer service specialists.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Chipotle </a:t>
            </a:r>
            <a:r>
              <a:rPr lang="en-US" dirty="0"/>
              <a:t>created a unified view of their restaurant locations to compare performance between them.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HelloFresh </a:t>
            </a:r>
            <a:r>
              <a:rPr lang="en-US" dirty="0"/>
              <a:t>created automated reporting of campaign results, saving hundreds of hours of analysis time.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There </a:t>
            </a:r>
            <a:r>
              <a:rPr lang="en-US" dirty="0"/>
              <a:t>are many examples of companies using business intelligence in innovative ways.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Decide </a:t>
            </a:r>
            <a:r>
              <a:rPr lang="en-US" dirty="0"/>
              <a:t>how you want to integrate BI to support your company objectives. After you define your operational definition of business intelligence, you should decide which divisions of your company to include first. </a:t>
            </a:r>
            <a:endParaRPr lang="en-US" dirty="0" smtClean="0"/>
          </a:p>
        </p:txBody>
      </p:sp>
    </p:spTree>
    <p:extLst>
      <p:ext uri="{BB962C8B-B14F-4D97-AF65-F5344CB8AC3E}">
        <p14:creationId xmlns:p14="http://schemas.microsoft.com/office/powerpoint/2010/main" val="5704469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Strategic Approach to BI</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Define the scope of BI</a:t>
            </a:r>
          </a:p>
        </p:txBody>
      </p:sp>
      <p:sp>
        <p:nvSpPr>
          <p:cNvPr id="9" name="Rectangle 8"/>
          <p:cNvSpPr/>
          <p:nvPr/>
        </p:nvSpPr>
        <p:spPr>
          <a:xfrm>
            <a:off x="634306" y="1308305"/>
            <a:ext cx="10962367" cy="5078313"/>
          </a:xfrm>
          <a:prstGeom prst="rect">
            <a:avLst/>
          </a:prstGeom>
        </p:spPr>
        <p:txBody>
          <a:bodyPr wrap="square">
            <a:spAutoFit/>
          </a:bodyPr>
          <a:lstStyle/>
          <a:p>
            <a:pPr marL="285750" indent="-285750">
              <a:buFont typeface="Wingdings" panose="05000000000000000000" pitchFamily="2" charset="2"/>
              <a:buChar char="v"/>
            </a:pPr>
            <a:r>
              <a:rPr lang="en-US" dirty="0" smtClean="0"/>
              <a:t>Are </a:t>
            </a:r>
            <a:r>
              <a:rPr lang="en-US" dirty="0"/>
              <a:t>you using business intelligence to understand and predict financial performance, human resources, supply chain, or inventory changes? Will you be analyzing a combination of these or something else entirely?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 </a:t>
            </a:r>
            <a:r>
              <a:rPr lang="en-US" dirty="0"/>
              <a:t>scope of analysis within the business needs to be clear before you move on to the next steps. Once the scope of analysis is clear, you need to choose what you want to measure within that data. Identify which metrics and reports would be the highest priority for your company’s leadership.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These </a:t>
            </a:r>
            <a:r>
              <a:rPr lang="en-US" dirty="0"/>
              <a:t>reports should include your key performance indicators (KPIs) that align with overall company goals to measure success. These can be internal metrics compared to past performance benchmarks, as well as external metrics.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What </a:t>
            </a:r>
            <a:r>
              <a:rPr lang="en-US" dirty="0"/>
              <a:t>KPIs indicate success in your industry? Competitive analysis is becoming a crucial part of business intelligence. BI tools are allowing organizations to monitor competitors’ performance, changes in the market, and customer behavior changes.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You </a:t>
            </a:r>
            <a:r>
              <a:rPr lang="en-US" dirty="0"/>
              <a:t>can do this by analyzing competitors’ case studies, blogs, articles, videos, etc. After defining your scope of business intelligence, you will probably realize just how big of a project it will be to implement BI. Now you must identify your people resources to implement your strategy. </a:t>
            </a:r>
            <a:endParaRPr lang="en-US" b="0" i="0" dirty="0">
              <a:effectLst/>
            </a:endParaRPr>
          </a:p>
        </p:txBody>
      </p:sp>
    </p:spTree>
    <p:extLst>
      <p:ext uri="{BB962C8B-B14F-4D97-AF65-F5344CB8AC3E}">
        <p14:creationId xmlns:p14="http://schemas.microsoft.com/office/powerpoint/2010/main" val="4233987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Strategic Approach to BI</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Prepare your data infrastructure</a:t>
            </a:r>
          </a:p>
        </p:txBody>
      </p:sp>
      <p:sp>
        <p:nvSpPr>
          <p:cNvPr id="9" name="Rectangle 8"/>
          <p:cNvSpPr/>
          <p:nvPr/>
        </p:nvSpPr>
        <p:spPr>
          <a:xfrm>
            <a:off x="634306" y="1308305"/>
            <a:ext cx="10962367" cy="4247317"/>
          </a:xfrm>
          <a:prstGeom prst="rect">
            <a:avLst/>
          </a:prstGeom>
        </p:spPr>
        <p:txBody>
          <a:bodyPr wrap="square">
            <a:spAutoFit/>
          </a:bodyPr>
          <a:lstStyle/>
          <a:p>
            <a:pPr marL="285750" indent="-285750">
              <a:buFont typeface="Wingdings" panose="05000000000000000000" pitchFamily="2" charset="2"/>
              <a:buChar char="v"/>
            </a:pPr>
            <a:r>
              <a:rPr lang="en-US" dirty="0" smtClean="0"/>
              <a:t>Business </a:t>
            </a:r>
            <a:r>
              <a:rPr lang="en-US" dirty="0"/>
              <a:t>intelligence must have clear data sources to perform an accurate analysis.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Traditionally</a:t>
            </a:r>
            <a:r>
              <a:rPr lang="en-US" dirty="0"/>
              <a:t>, BI platforms import data from a data warehouse. With modern BI, you can analyze data from multiple sources. We differentiate between two types of data: trusted and untrusted. </a:t>
            </a:r>
            <a:endParaRPr lang="en-US" dirty="0" smtClean="0"/>
          </a:p>
          <a:p>
            <a:pPr marL="285750" indent="-285750">
              <a:buFont typeface="Wingdings" panose="05000000000000000000" pitchFamily="2" charset="2"/>
              <a:buChar char="v"/>
            </a:pPr>
            <a:endParaRPr lang="en-US" b="1" u="sng" dirty="0" smtClean="0"/>
          </a:p>
          <a:p>
            <a:pPr marL="285750" indent="-285750">
              <a:buFont typeface="Wingdings" panose="05000000000000000000" pitchFamily="2" charset="2"/>
              <a:buChar char="v"/>
            </a:pPr>
            <a:r>
              <a:rPr lang="en-US" b="1" u="sng" dirty="0" smtClean="0"/>
              <a:t>Trusted </a:t>
            </a:r>
            <a:r>
              <a:rPr lang="en-US" b="1" u="sng" dirty="0"/>
              <a:t>data</a:t>
            </a:r>
            <a:r>
              <a:rPr lang="en-US" dirty="0"/>
              <a:t> is stored in databases or easily imported into databases such as spreadsheets, customer relationship management (CRM) data, financial data, etc. This is the data you probably have used in previous business analytics.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u="sng" dirty="0" smtClean="0"/>
              <a:t>Untrusted </a:t>
            </a:r>
            <a:r>
              <a:rPr lang="en-US" b="1" u="sng" dirty="0"/>
              <a:t>data </a:t>
            </a:r>
            <a:r>
              <a:rPr lang="en-US" dirty="0"/>
              <a:t>is information such as emails, conversations with customers, business processes, images, news items, trade journals, etc. With modern BI, you can bring untrusted data into a governed and secure environment for analysis.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 </a:t>
            </a:r>
            <a:r>
              <a:rPr lang="en-US" dirty="0"/>
              <a:t>BI team needs to survey stakeholders and information consumers to see what data sources they will need for analysis before deploying the BI platform. </a:t>
            </a:r>
          </a:p>
        </p:txBody>
      </p:sp>
    </p:spTree>
    <p:extLst>
      <p:ext uri="{BB962C8B-B14F-4D97-AF65-F5344CB8AC3E}">
        <p14:creationId xmlns:p14="http://schemas.microsoft.com/office/powerpoint/2010/main" val="36076291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7725923"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Strategic Approach to BI</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39456"/>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Develop a business intelligence roadmap</a:t>
            </a:r>
          </a:p>
        </p:txBody>
      </p:sp>
      <p:sp>
        <p:nvSpPr>
          <p:cNvPr id="9" name="Rectangle 8"/>
          <p:cNvSpPr/>
          <p:nvPr/>
        </p:nvSpPr>
        <p:spPr>
          <a:xfrm>
            <a:off x="634306" y="1308305"/>
            <a:ext cx="10962367" cy="4524315"/>
          </a:xfrm>
          <a:prstGeom prst="rect">
            <a:avLst/>
          </a:prstGeom>
        </p:spPr>
        <p:txBody>
          <a:bodyPr wrap="square">
            <a:spAutoFit/>
          </a:bodyPr>
          <a:lstStyle/>
          <a:p>
            <a:pPr marL="285750" indent="-285750">
              <a:buFont typeface="Wingdings" panose="05000000000000000000" pitchFamily="2" charset="2"/>
              <a:buChar char="v"/>
            </a:pPr>
            <a:r>
              <a:rPr lang="en-US" dirty="0" smtClean="0"/>
              <a:t>The </a:t>
            </a:r>
            <a:r>
              <a:rPr lang="en-US" dirty="0"/>
              <a:t>BI team should develop a roadmap for the implementation of your strategy. Here are things you should consider when creating a BI roadmap:</a:t>
            </a:r>
          </a:p>
          <a:p>
            <a:pPr marL="1257300" lvl="2" indent="-342900">
              <a:lnSpc>
                <a:spcPct val="150000"/>
              </a:lnSpc>
              <a:buFont typeface="+mj-lt"/>
              <a:buAutoNum type="arabicPeriod"/>
            </a:pPr>
            <a:r>
              <a:rPr lang="en-US" b="1" dirty="0"/>
              <a:t>Keep track of milestones and dependencies such as when your data warehouse will be ready</a:t>
            </a:r>
          </a:p>
          <a:p>
            <a:pPr marL="1257300" lvl="2" indent="-342900">
              <a:lnSpc>
                <a:spcPct val="150000"/>
              </a:lnSpc>
              <a:buFont typeface="+mj-lt"/>
              <a:buAutoNum type="arabicPeriod"/>
            </a:pPr>
            <a:r>
              <a:rPr lang="en-US" b="1" dirty="0"/>
              <a:t>Keep your eye on the future and adapt your roadmap when needed</a:t>
            </a:r>
          </a:p>
          <a:p>
            <a:pPr marL="1257300" lvl="2" indent="-342900">
              <a:lnSpc>
                <a:spcPct val="150000"/>
              </a:lnSpc>
              <a:buFont typeface="+mj-lt"/>
              <a:buAutoNum type="arabicPeriod"/>
            </a:pPr>
            <a:r>
              <a:rPr lang="en-US" b="1" dirty="0"/>
              <a:t>Be proactive, not </a:t>
            </a:r>
            <a:r>
              <a:rPr lang="en-US" b="1" dirty="0" smtClean="0"/>
              <a:t>reactive</a:t>
            </a:r>
          </a:p>
          <a:p>
            <a:pPr marL="1257300" lvl="2" indent="-342900">
              <a:lnSpc>
                <a:spcPct val="150000"/>
              </a:lnSpc>
              <a:buFont typeface="+mj-lt"/>
              <a:buAutoNum type="arabicPeriod"/>
            </a:pPr>
            <a:endParaRPr lang="en-US" b="1" dirty="0"/>
          </a:p>
          <a:p>
            <a:pPr marL="285750" indent="-285750">
              <a:buFont typeface="Wingdings" panose="05000000000000000000" pitchFamily="2" charset="2"/>
              <a:buChar char="v"/>
            </a:pPr>
            <a:r>
              <a:rPr lang="en-US" dirty="0"/>
              <a:t>Decide when your platform will launch and when your data warehouse will be ready for your BI initiative. Be prepared to adapt your BI roadmap when needed.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Business </a:t>
            </a:r>
            <a:r>
              <a:rPr lang="en-US" dirty="0"/>
              <a:t>intelligence is beneficial when it’s proactive. If your BI strategy focuses on reacting to ad hoc reporting requests, you won’t use business intelligence to its full potential.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Mark </a:t>
            </a:r>
            <a:r>
              <a:rPr lang="en-US" dirty="0"/>
              <a:t>on your roadmap when new events happen such as new business, new initiatives, changes in the market, or changes in customer behavior.</a:t>
            </a:r>
          </a:p>
        </p:txBody>
      </p:sp>
    </p:spTree>
    <p:extLst>
      <p:ext uri="{BB962C8B-B14F-4D97-AF65-F5344CB8AC3E}">
        <p14:creationId xmlns:p14="http://schemas.microsoft.com/office/powerpoint/2010/main" val="29161484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Significance of visual analytics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Why visual analytics? </a:t>
            </a:r>
          </a:p>
        </p:txBody>
      </p:sp>
      <p:sp>
        <p:nvSpPr>
          <p:cNvPr id="9" name="Rectangle 8"/>
          <p:cNvSpPr/>
          <p:nvPr/>
        </p:nvSpPr>
        <p:spPr>
          <a:xfrm>
            <a:off x="634306" y="1308305"/>
            <a:ext cx="10962367" cy="4247317"/>
          </a:xfrm>
          <a:prstGeom prst="rect">
            <a:avLst/>
          </a:prstGeom>
        </p:spPr>
        <p:txBody>
          <a:bodyPr wrap="square">
            <a:spAutoFit/>
          </a:bodyPr>
          <a:lstStyle/>
          <a:p>
            <a:pPr marL="285750" indent="-285750">
              <a:buFont typeface="Wingdings" panose="05000000000000000000" pitchFamily="2" charset="2"/>
              <a:buChar char="v"/>
            </a:pPr>
            <a:r>
              <a:rPr lang="en-US" dirty="0" smtClean="0"/>
              <a:t>Discover </a:t>
            </a:r>
            <a:r>
              <a:rPr lang="en-US" dirty="0"/>
              <a:t>the unexpected; it’s all about the journey.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smtClean="0"/>
              <a:t>Sounds </a:t>
            </a:r>
            <a:r>
              <a:rPr lang="en-US" b="1" dirty="0"/>
              <a:t>like the beginning of a travel brochure, right? </a:t>
            </a:r>
            <a:endParaRPr lang="en-US" b="1" dirty="0" smtClean="0"/>
          </a:p>
          <a:p>
            <a:pPr marL="285750" indent="-285750">
              <a:buFont typeface="Wingdings" panose="05000000000000000000" pitchFamily="2" charset="2"/>
              <a:buChar char="v"/>
            </a:pPr>
            <a:endParaRPr lang="en-US" b="1" dirty="0"/>
          </a:p>
          <a:p>
            <a:pPr marL="285750" indent="-285750">
              <a:buFont typeface="Wingdings" panose="05000000000000000000" pitchFamily="2" charset="2"/>
              <a:buChar char="v"/>
            </a:pPr>
            <a:r>
              <a:rPr lang="en-US" dirty="0" smtClean="0"/>
              <a:t>Well</a:t>
            </a:r>
            <a:r>
              <a:rPr lang="en-US" dirty="0"/>
              <a:t>, it fits because visual analytics helps you navigate a world full of data.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When </a:t>
            </a:r>
            <a:r>
              <a:rPr lang="en-US" dirty="0"/>
              <a:t>you are trying to make sense out of your data, where do you begin?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Two </a:t>
            </a:r>
            <a:r>
              <a:rPr lang="en-US" dirty="0"/>
              <a:t>popular approaches to visual data analysis include </a:t>
            </a:r>
            <a:r>
              <a:rPr lang="en-US" b="1" u="sng" dirty="0"/>
              <a:t>data visualization and visual analytics</a:t>
            </a:r>
            <a:r>
              <a:rPr lang="en-US" dirty="0"/>
              <a: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Each </a:t>
            </a:r>
            <a:r>
              <a:rPr lang="en-US" dirty="0"/>
              <a:t>plays an important role in data exploration. You don’t have to choose one or the other— they both help you to see and understand your data.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Data </a:t>
            </a:r>
            <a:r>
              <a:rPr lang="en-US" dirty="0"/>
              <a:t>exploration usually starts with a question. But the answer to that question doesn’t need to be the end of the journey</a:t>
            </a:r>
          </a:p>
        </p:txBody>
      </p:sp>
    </p:spTree>
    <p:extLst>
      <p:ext uri="{BB962C8B-B14F-4D97-AF65-F5344CB8AC3E}">
        <p14:creationId xmlns:p14="http://schemas.microsoft.com/office/powerpoint/2010/main" val="1808036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591401"/>
            <a:ext cx="4721465" cy="3570208"/>
          </a:xfrm>
          <a:prstGeom prst="rect">
            <a:avLst/>
          </a:prstGeom>
          <a:noFill/>
        </p:spPr>
        <p:txBody>
          <a:bodyPr wrap="square" rtlCol="0">
            <a:spAutoFit/>
          </a:bodyPr>
          <a:lstStyle/>
          <a:p>
            <a:pPr marL="342900" indent="-342900">
              <a:buFont typeface="Wingdings" panose="05000000000000000000" pitchFamily="2" charset="2"/>
              <a:buChar char="v"/>
            </a:pPr>
            <a:r>
              <a:rPr lang="en-US" dirty="0"/>
              <a:t>The fact is, without business intelligence, you risk the very real possibility of drowning in data. </a:t>
            </a:r>
            <a:endParaRPr lang="en-US" dirty="0" smtClean="0"/>
          </a:p>
          <a:p>
            <a:pPr marL="342900" indent="-342900">
              <a:buFont typeface="Wingdings" panose="05000000000000000000" pitchFamily="2" charset="2"/>
              <a:buChar char="v"/>
            </a:pPr>
            <a:r>
              <a:rPr lang="en-US" dirty="0" smtClean="0"/>
              <a:t>Just </a:t>
            </a:r>
            <a:r>
              <a:rPr lang="en-US" dirty="0"/>
              <a:t>look at these numbers: </a:t>
            </a:r>
            <a:endParaRPr lang="en-US" dirty="0" smtClean="0"/>
          </a:p>
          <a:p>
            <a:pPr marL="342900" indent="-342900">
              <a:buFont typeface="Wingdings" panose="05000000000000000000" pitchFamily="2" charset="2"/>
              <a:buChar char="v"/>
            </a:pPr>
            <a:endParaRPr lang="en-US" dirty="0" smtClean="0"/>
          </a:p>
          <a:p>
            <a:pPr marL="1257300" lvl="2" indent="-342900">
              <a:buFont typeface="Wingdings" panose="05000000000000000000" pitchFamily="2" charset="2"/>
              <a:buChar char="Ø"/>
            </a:pPr>
            <a:r>
              <a:rPr lang="en-US" i="1" dirty="0">
                <a:solidFill>
                  <a:srgbClr val="FF0000"/>
                </a:solidFill>
              </a:rPr>
              <a:t>A</a:t>
            </a:r>
            <a:r>
              <a:rPr lang="en-US" i="1" dirty="0" smtClean="0">
                <a:solidFill>
                  <a:srgbClr val="FF0000"/>
                </a:solidFill>
              </a:rPr>
              <a:t>ccording </a:t>
            </a:r>
            <a:r>
              <a:rPr lang="en-US" i="1" dirty="0">
                <a:solidFill>
                  <a:srgbClr val="FF0000"/>
                </a:solidFill>
              </a:rPr>
              <a:t>to CloudTweaks, in 2015 there were 2.5 quintillion bytes of data produced daily. </a:t>
            </a:r>
            <a:endParaRPr lang="en-US" i="1" dirty="0" smtClean="0">
              <a:solidFill>
                <a:srgbClr val="FF0000"/>
              </a:solidFill>
            </a:endParaRPr>
          </a:p>
          <a:p>
            <a:pPr marL="342900" indent="-342900">
              <a:buFont typeface="Wingdings" panose="05000000000000000000" pitchFamily="2" charset="2"/>
              <a:buChar char="v"/>
            </a:pPr>
            <a:endParaRPr lang="en-US" dirty="0" smtClean="0"/>
          </a:p>
          <a:p>
            <a:pPr marL="342900" indent="-342900">
              <a:buFont typeface="Wingdings" panose="05000000000000000000" pitchFamily="2" charset="2"/>
              <a:buChar char="v"/>
            </a:pPr>
            <a:endParaRPr lang="en-US" dirty="0" smtClean="0"/>
          </a:p>
          <a:p>
            <a:pPr marL="342900" indent="-342900">
              <a:buFont typeface="Wingdings" panose="05000000000000000000" pitchFamily="2" charset="2"/>
              <a:buChar char="v"/>
            </a:pPr>
            <a:r>
              <a:rPr lang="en-US" dirty="0" smtClean="0"/>
              <a:t>Do </a:t>
            </a:r>
            <a:r>
              <a:rPr lang="en-US" dirty="0"/>
              <a:t>you know how much a quintillion is? It’s a 2.5 followed by 18 zeros. </a:t>
            </a:r>
            <a:endParaRPr lang="en-US" dirty="0" smtClean="0"/>
          </a:p>
          <a:p>
            <a:pPr marL="342900" indent="-342900">
              <a:buFont typeface="Wingdings" panose="05000000000000000000" pitchFamily="2" charset="2"/>
              <a:buChar char="v"/>
            </a:pPr>
            <a:endParaRPr lang="en-US" sz="1000" dirty="0">
              <a:latin typeface="Verdana" panose="020B0604030504040204" pitchFamily="34" charset="0"/>
              <a:ea typeface="Verdana" panose="020B0604030504040204" pitchFamily="34" charset="0"/>
            </a:endParaRPr>
          </a:p>
        </p:txBody>
      </p:sp>
      <p:sp>
        <p:nvSpPr>
          <p:cNvPr id="4" name="TextBox 3"/>
          <p:cNvSpPr txBox="1"/>
          <p:nvPr/>
        </p:nvSpPr>
        <p:spPr>
          <a:xfrm>
            <a:off x="634306" y="839456"/>
            <a:ext cx="4891553" cy="707886"/>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Verdana" panose="020B0604030504040204" pitchFamily="34" charset="0"/>
                <a:ea typeface="Verdana" panose="020B0604030504040204" pitchFamily="34" charset="0"/>
              </a:rPr>
              <a:t>They prevent you from drowning in data</a:t>
            </a:r>
          </a:p>
        </p:txBody>
      </p:sp>
      <p:pic>
        <p:nvPicPr>
          <p:cNvPr id="1026" name="Picture 2" descr="illustration of the different data siz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5859" y="125138"/>
            <a:ext cx="6667500" cy="608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6624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Significance of visual analytics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Asking “what” and “why” </a:t>
            </a:r>
          </a:p>
        </p:txBody>
      </p:sp>
      <p:sp>
        <p:nvSpPr>
          <p:cNvPr id="9" name="Rectangle 8"/>
          <p:cNvSpPr/>
          <p:nvPr/>
        </p:nvSpPr>
        <p:spPr>
          <a:xfrm>
            <a:off x="634306" y="1380877"/>
            <a:ext cx="10962367" cy="2585323"/>
          </a:xfrm>
          <a:prstGeom prst="rect">
            <a:avLst/>
          </a:prstGeom>
        </p:spPr>
        <p:txBody>
          <a:bodyPr wrap="square">
            <a:spAutoFit/>
          </a:bodyPr>
          <a:lstStyle/>
          <a:p>
            <a:pPr marL="285750" indent="-285750">
              <a:buFont typeface="Wingdings" panose="05000000000000000000" pitchFamily="2" charset="2"/>
              <a:buChar char="v"/>
            </a:pPr>
            <a:r>
              <a:rPr lang="en-US" dirty="0" smtClean="0"/>
              <a:t>A </a:t>
            </a:r>
            <a:r>
              <a:rPr lang="en-US" dirty="0"/>
              <a:t>data visualization is a graphical depiction of data, such as dashboard or report. Data visualizations present views of data that answer “what,” such as, “What are our sales and profits, for different regions, and different months or years?”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They </a:t>
            </a:r>
            <a:r>
              <a:rPr lang="en-US" dirty="0"/>
              <a:t>are good for answering a finite set of questions, and can be static or provide some level of interactivity for investigating those questions.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Being </a:t>
            </a:r>
            <a:r>
              <a:rPr lang="en-US" dirty="0"/>
              <a:t>able to answer “what” questions in your data is incredibly valuable. It helps to tell a story about your data, and to identify problems and issues.</a:t>
            </a:r>
          </a:p>
        </p:txBody>
      </p:sp>
    </p:spTree>
    <p:extLst>
      <p:ext uri="{BB962C8B-B14F-4D97-AF65-F5344CB8AC3E}">
        <p14:creationId xmlns:p14="http://schemas.microsoft.com/office/powerpoint/2010/main" val="746348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Significance of visual analytics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Asking “what” and “why” </a:t>
            </a:r>
          </a:p>
        </p:txBody>
      </p:sp>
      <p:sp>
        <p:nvSpPr>
          <p:cNvPr id="9" name="Rectangle 8"/>
          <p:cNvSpPr/>
          <p:nvPr/>
        </p:nvSpPr>
        <p:spPr>
          <a:xfrm>
            <a:off x="634306" y="1380877"/>
            <a:ext cx="6100323" cy="3693319"/>
          </a:xfrm>
          <a:prstGeom prst="rect">
            <a:avLst/>
          </a:prstGeom>
        </p:spPr>
        <p:txBody>
          <a:bodyPr wrap="square">
            <a:spAutoFit/>
          </a:bodyPr>
          <a:lstStyle/>
          <a:p>
            <a:pPr marL="285750" indent="-285750">
              <a:buFont typeface="Wingdings" panose="05000000000000000000" pitchFamily="2" charset="2"/>
              <a:buChar char="v"/>
            </a:pPr>
            <a:r>
              <a:rPr lang="en-US" dirty="0"/>
              <a:t>For many people, creating dashboards and reports are the goal and final destination of their data exploration.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But </a:t>
            </a:r>
            <a:r>
              <a:rPr lang="en-US" dirty="0"/>
              <a:t>what if the data is revealing some type of issue, such as lower profits for a certain region or type of product?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To </a:t>
            </a:r>
            <a:r>
              <a:rPr lang="en-US" dirty="0"/>
              <a:t>get to the root cause of an issue or problem, you need to be able to explore the dashboard’s data directly, beyond the limits of a canned set of filters and categories.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You </a:t>
            </a:r>
            <a:r>
              <a:rPr lang="en-US" dirty="0"/>
              <a:t>might need to view the data with new types of visualizations, beyond the constraints of report templates and canned chart types, to answer your own questions.</a:t>
            </a:r>
          </a:p>
        </p:txBody>
      </p:sp>
      <p:pic>
        <p:nvPicPr>
          <p:cNvPr id="3" name="Picture 2"/>
          <p:cNvPicPr>
            <a:picLocks noChangeAspect="1"/>
          </p:cNvPicPr>
          <p:nvPr/>
        </p:nvPicPr>
        <p:blipFill>
          <a:blip r:embed="rId3"/>
          <a:stretch>
            <a:fillRect/>
          </a:stretch>
        </p:blipFill>
        <p:spPr>
          <a:xfrm>
            <a:off x="6734630" y="1294690"/>
            <a:ext cx="5326742" cy="4728739"/>
          </a:xfrm>
          <a:prstGeom prst="rect">
            <a:avLst/>
          </a:prstGeom>
        </p:spPr>
      </p:pic>
    </p:spTree>
    <p:extLst>
      <p:ext uri="{BB962C8B-B14F-4D97-AF65-F5344CB8AC3E}">
        <p14:creationId xmlns:p14="http://schemas.microsoft.com/office/powerpoint/2010/main" val="39654323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Significance of visual analytics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The power of asking why </a:t>
            </a:r>
          </a:p>
        </p:txBody>
      </p:sp>
      <p:sp>
        <p:nvSpPr>
          <p:cNvPr id="9" name="Rectangle 8"/>
          <p:cNvSpPr/>
          <p:nvPr/>
        </p:nvSpPr>
        <p:spPr>
          <a:xfrm>
            <a:off x="634306" y="1380877"/>
            <a:ext cx="10556208" cy="3416320"/>
          </a:xfrm>
          <a:prstGeom prst="rect">
            <a:avLst/>
          </a:prstGeom>
        </p:spPr>
        <p:txBody>
          <a:bodyPr wrap="square">
            <a:spAutoFit/>
          </a:bodyPr>
          <a:lstStyle/>
          <a:p>
            <a:pPr marL="285750" indent="-285750">
              <a:buFont typeface="Wingdings" panose="05000000000000000000" pitchFamily="2" charset="2"/>
              <a:buChar char="v"/>
            </a:pPr>
            <a:r>
              <a:rPr lang="en-US" dirty="0" smtClean="0"/>
              <a:t>Answering </a:t>
            </a:r>
            <a:r>
              <a:rPr lang="en-US" dirty="0"/>
              <a:t>“what” is the first step in exploring data. The next step is asking “why.” To dig deeper, you need to be able to ask why and why again.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When </a:t>
            </a:r>
            <a:r>
              <a:rPr lang="en-US" dirty="0"/>
              <a:t>you need to learn more about what the data is telling you, you need visual analytics.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Visual </a:t>
            </a:r>
            <a:r>
              <a:rPr lang="en-US" dirty="0"/>
              <a:t>analytics is a dynamic, iterative process where you quickly build different views to explore infinite paths of “</a:t>
            </a:r>
            <a:r>
              <a:rPr lang="en-US" dirty="0" err="1"/>
              <a:t>whats</a:t>
            </a:r>
            <a:r>
              <a:rPr lang="en-US" dirty="0"/>
              <a:t>,” and the “whys” behind them.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Visual </a:t>
            </a:r>
            <a:r>
              <a:rPr lang="en-US" dirty="0"/>
              <a:t>analytics can help you explore, find answers, and build stories in your data.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It </a:t>
            </a:r>
            <a:r>
              <a:rPr lang="en-US" dirty="0"/>
              <a:t>even goes beyond those initial insights, so everyone who sees the visualization can ask questions and make unexpected discoveries.</a:t>
            </a:r>
          </a:p>
        </p:txBody>
      </p:sp>
    </p:spTree>
    <p:extLst>
      <p:ext uri="{BB962C8B-B14F-4D97-AF65-F5344CB8AC3E}">
        <p14:creationId xmlns:p14="http://schemas.microsoft.com/office/powerpoint/2010/main" val="7625258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Significance of visual analytics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Asking “what” and “why” </a:t>
            </a:r>
          </a:p>
        </p:txBody>
      </p:sp>
      <p:sp>
        <p:nvSpPr>
          <p:cNvPr id="9" name="Rectangle 8"/>
          <p:cNvSpPr/>
          <p:nvPr/>
        </p:nvSpPr>
        <p:spPr>
          <a:xfrm>
            <a:off x="634306" y="1380877"/>
            <a:ext cx="4924665" cy="4524315"/>
          </a:xfrm>
          <a:prstGeom prst="rect">
            <a:avLst/>
          </a:prstGeom>
        </p:spPr>
        <p:txBody>
          <a:bodyPr wrap="square">
            <a:spAutoFit/>
          </a:bodyPr>
          <a:lstStyle/>
          <a:p>
            <a:pPr marL="285750" indent="-285750">
              <a:buFont typeface="Wingdings" panose="05000000000000000000" pitchFamily="2" charset="2"/>
              <a:buChar char="v"/>
            </a:pPr>
            <a:r>
              <a:rPr lang="en-US" dirty="0"/>
              <a:t>An example of visual analytics in practice The following example walks through a typical visual analytics workflow.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Let’s </a:t>
            </a:r>
            <a:r>
              <a:rPr lang="en-US" dirty="0"/>
              <a:t>go back to the interactive sales report dashboard. It is a data visualization that answers a set of questions about sales and profits, for different regions</a:t>
            </a:r>
            <a:r>
              <a:rPr lang="en-US" dirty="0" smtClean="0"/>
              <a:t>.</a:t>
            </a:r>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US" dirty="0"/>
              <a:t>Furniture is not hitting the profit target, but looking at different regions isn’t showing me why.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To </a:t>
            </a:r>
            <a:r>
              <a:rPr lang="en-US" dirty="0"/>
              <a:t>explore why, I want to create a new view that shows sales and profits for each type of product included in Furniture.</a:t>
            </a:r>
          </a:p>
        </p:txBody>
      </p:sp>
      <p:pic>
        <p:nvPicPr>
          <p:cNvPr id="4" name="Picture 3"/>
          <p:cNvPicPr>
            <a:picLocks noChangeAspect="1"/>
          </p:cNvPicPr>
          <p:nvPr/>
        </p:nvPicPr>
        <p:blipFill>
          <a:blip r:embed="rId3"/>
          <a:stretch>
            <a:fillRect/>
          </a:stretch>
        </p:blipFill>
        <p:spPr>
          <a:xfrm>
            <a:off x="5558971" y="894580"/>
            <a:ext cx="6463605" cy="5099820"/>
          </a:xfrm>
          <a:prstGeom prst="rect">
            <a:avLst/>
          </a:prstGeom>
        </p:spPr>
      </p:pic>
    </p:spTree>
    <p:extLst>
      <p:ext uri="{BB962C8B-B14F-4D97-AF65-F5344CB8AC3E}">
        <p14:creationId xmlns:p14="http://schemas.microsoft.com/office/powerpoint/2010/main" val="38964187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Significance of visual analytics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Asking “what” and “why” </a:t>
            </a:r>
          </a:p>
        </p:txBody>
      </p:sp>
      <p:sp>
        <p:nvSpPr>
          <p:cNvPr id="9" name="Rectangle 8"/>
          <p:cNvSpPr/>
          <p:nvPr/>
        </p:nvSpPr>
        <p:spPr>
          <a:xfrm>
            <a:off x="155575" y="5980742"/>
            <a:ext cx="11600996" cy="369332"/>
          </a:xfrm>
          <a:prstGeom prst="rect">
            <a:avLst/>
          </a:prstGeom>
        </p:spPr>
        <p:txBody>
          <a:bodyPr wrap="square">
            <a:spAutoFit/>
          </a:bodyPr>
          <a:lstStyle/>
          <a:p>
            <a:pPr marL="285750" indent="-285750">
              <a:buFont typeface="Wingdings" panose="05000000000000000000" pitchFamily="2" charset="2"/>
              <a:buChar char="v"/>
            </a:pPr>
            <a:r>
              <a:rPr lang="en-US" dirty="0"/>
              <a:t>Now I see that tables are not profitable. To answer why, I’ll look at sales and profits for table manufacturers only. </a:t>
            </a:r>
          </a:p>
        </p:txBody>
      </p:sp>
      <p:pic>
        <p:nvPicPr>
          <p:cNvPr id="8" name="Picture 7"/>
          <p:cNvPicPr>
            <a:picLocks noChangeAspect="1"/>
          </p:cNvPicPr>
          <p:nvPr/>
        </p:nvPicPr>
        <p:blipFill>
          <a:blip r:embed="rId3"/>
          <a:stretch>
            <a:fillRect/>
          </a:stretch>
        </p:blipFill>
        <p:spPr>
          <a:xfrm>
            <a:off x="5820228" y="1294690"/>
            <a:ext cx="6371771" cy="4610502"/>
          </a:xfrm>
          <a:prstGeom prst="rect">
            <a:avLst/>
          </a:prstGeom>
        </p:spPr>
      </p:pic>
      <p:pic>
        <p:nvPicPr>
          <p:cNvPr id="10" name="Picture 9"/>
          <p:cNvPicPr>
            <a:picLocks noChangeAspect="1"/>
          </p:cNvPicPr>
          <p:nvPr/>
        </p:nvPicPr>
        <p:blipFill>
          <a:blip r:embed="rId4"/>
          <a:stretch>
            <a:fillRect/>
          </a:stretch>
        </p:blipFill>
        <p:spPr>
          <a:xfrm>
            <a:off x="63500" y="1294690"/>
            <a:ext cx="5959929" cy="4518168"/>
          </a:xfrm>
          <a:prstGeom prst="rect">
            <a:avLst/>
          </a:prstGeom>
        </p:spPr>
      </p:pic>
    </p:spTree>
    <p:extLst>
      <p:ext uri="{BB962C8B-B14F-4D97-AF65-F5344CB8AC3E}">
        <p14:creationId xmlns:p14="http://schemas.microsoft.com/office/powerpoint/2010/main" val="139867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Significance of visual analytics</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Asking “what” and “why” </a:t>
            </a:r>
          </a:p>
        </p:txBody>
      </p:sp>
      <p:sp>
        <p:nvSpPr>
          <p:cNvPr id="9" name="Rectangle 8"/>
          <p:cNvSpPr/>
          <p:nvPr/>
        </p:nvSpPr>
        <p:spPr>
          <a:xfrm>
            <a:off x="215900" y="1325467"/>
            <a:ext cx="6213929" cy="4801314"/>
          </a:xfrm>
          <a:prstGeom prst="rect">
            <a:avLst/>
          </a:prstGeom>
        </p:spPr>
        <p:txBody>
          <a:bodyPr wrap="square">
            <a:spAutoFit/>
          </a:bodyPr>
          <a:lstStyle/>
          <a:p>
            <a:pPr marL="285750" indent="-285750">
              <a:buFont typeface="Wingdings" panose="05000000000000000000" pitchFamily="2" charset="2"/>
              <a:buChar char="v"/>
            </a:pPr>
            <a:r>
              <a:rPr lang="en-US" dirty="0"/>
              <a:t>Why are so many different brands of tables losing money? We often apply discounts to tables. I’m going to change the view to see what level of discounts have been applied to every table sale </a:t>
            </a:r>
            <a:r>
              <a:rPr lang="en-US" dirty="0" smtClean="0"/>
              <a:t>order.</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It looks like selling tables at a discount is creating lost profits. I’ve found the root cause of our issue. Being able to ask why and quickly see the answer in my data revealed the underlying cause (discounting strategy) to the original problem (lack of profit in furniture).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Now </a:t>
            </a:r>
            <a:r>
              <a:rPr lang="en-US" dirty="0"/>
              <a:t>what if I told you that I was able to create all of the views for that exploration in under 10 minutes? That is pretty fast.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Think </a:t>
            </a:r>
            <a:r>
              <a:rPr lang="en-US" dirty="0"/>
              <a:t>about the time a tool like this can save you in your daily work. That is the power of visual analytics.</a:t>
            </a:r>
          </a:p>
        </p:txBody>
      </p:sp>
      <p:pic>
        <p:nvPicPr>
          <p:cNvPr id="3" name="Picture 2"/>
          <p:cNvPicPr>
            <a:picLocks noChangeAspect="1"/>
          </p:cNvPicPr>
          <p:nvPr/>
        </p:nvPicPr>
        <p:blipFill>
          <a:blip r:embed="rId3"/>
          <a:stretch>
            <a:fillRect/>
          </a:stretch>
        </p:blipFill>
        <p:spPr>
          <a:xfrm>
            <a:off x="6429829" y="1294690"/>
            <a:ext cx="5611132" cy="4686052"/>
          </a:xfrm>
          <a:prstGeom prst="rect">
            <a:avLst/>
          </a:prstGeom>
        </p:spPr>
      </p:pic>
    </p:spTree>
    <p:extLst>
      <p:ext uri="{BB962C8B-B14F-4D97-AF65-F5344CB8AC3E}">
        <p14:creationId xmlns:p14="http://schemas.microsoft.com/office/powerpoint/2010/main" val="22269881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Information </a:t>
            </a:r>
            <a:r>
              <a:rPr lang="en-US" sz="4400" dirty="0" smtClean="0">
                <a:latin typeface="Verdana" panose="020B0604030504040204" pitchFamily="34" charset="0"/>
                <a:ea typeface="Verdana" panose="020B0604030504040204" pitchFamily="34" charset="0"/>
              </a:rPr>
              <a:t>Visualization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What is Information Visualization?</a:t>
            </a:r>
          </a:p>
        </p:txBody>
      </p:sp>
      <p:sp>
        <p:nvSpPr>
          <p:cNvPr id="9" name="Rectangle 8"/>
          <p:cNvSpPr/>
          <p:nvPr/>
        </p:nvSpPr>
        <p:spPr>
          <a:xfrm>
            <a:off x="634306" y="1325467"/>
            <a:ext cx="11122265" cy="4801314"/>
          </a:xfrm>
          <a:prstGeom prst="rect">
            <a:avLst/>
          </a:prstGeom>
        </p:spPr>
        <p:txBody>
          <a:bodyPr wrap="square">
            <a:spAutoFit/>
          </a:bodyPr>
          <a:lstStyle/>
          <a:p>
            <a:pPr marL="285750" indent="-285750">
              <a:buFont typeface="Wingdings" panose="05000000000000000000" pitchFamily="2" charset="2"/>
              <a:buChar char="v"/>
            </a:pPr>
            <a:r>
              <a:rPr lang="en-US" dirty="0" smtClean="0"/>
              <a:t>Information </a:t>
            </a:r>
            <a:r>
              <a:rPr lang="en-US" dirty="0"/>
              <a:t>visualization is the process of representing data in a visual and meaningful way so that a user can better understand it.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Dashboards </a:t>
            </a:r>
            <a:r>
              <a:rPr lang="en-US" dirty="0"/>
              <a:t>and scatter plots are common examples of information visualization. Via its depicting an overview and showing relevant connections, information visualization allows users to draw insights from abstract data in an efficient and effective manner</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Information visualization plays an important role in making data </a:t>
            </a:r>
            <a:r>
              <a:rPr lang="en-US" i="1" dirty="0"/>
              <a:t>digestible</a:t>
            </a:r>
            <a:r>
              <a:rPr lang="en-US" dirty="0"/>
              <a:t> and turning raw </a:t>
            </a:r>
            <a:r>
              <a:rPr lang="en-US" dirty="0" smtClean="0"/>
              <a:t>information into</a:t>
            </a:r>
            <a:r>
              <a:rPr lang="en-US" dirty="0"/>
              <a:t> </a:t>
            </a:r>
            <a:r>
              <a:rPr lang="en-US" i="1" dirty="0"/>
              <a:t>actionable</a:t>
            </a:r>
            <a:r>
              <a:rPr lang="en-US" dirty="0"/>
              <a:t> insights. </a:t>
            </a:r>
            <a:endParaRPr lang="en-US" dirty="0" smtClean="0"/>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US" dirty="0" smtClean="0"/>
              <a:t>It </a:t>
            </a:r>
            <a:r>
              <a:rPr lang="en-US" dirty="0"/>
              <a:t>draws from the fields of human-computer interaction, visual design, computer science, and cognitive science, among others.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i="1" dirty="0" smtClean="0"/>
              <a:t>Examples </a:t>
            </a:r>
            <a:r>
              <a:rPr lang="en-US" b="1" i="1" dirty="0"/>
              <a:t>include world map-style representations, line graphs, and 3-D virtual building or town plan designs</a:t>
            </a:r>
            <a:r>
              <a:rPr lang="en-US" b="1" i="1"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The process of creating information visualization typically starts with understanding the information needs of the target user group. </a:t>
            </a:r>
            <a:endParaRPr lang="en-US" dirty="0" smtClean="0"/>
          </a:p>
        </p:txBody>
      </p:sp>
    </p:spTree>
    <p:extLst>
      <p:ext uri="{BB962C8B-B14F-4D97-AF65-F5344CB8AC3E}">
        <p14:creationId xmlns:p14="http://schemas.microsoft.com/office/powerpoint/2010/main" val="38273693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Information </a:t>
            </a:r>
            <a:r>
              <a:rPr lang="en-US" sz="4400" dirty="0" smtClean="0">
                <a:latin typeface="Verdana" panose="020B0604030504040204" pitchFamily="34" charset="0"/>
                <a:ea typeface="Verdana" panose="020B0604030504040204" pitchFamily="34" charset="0"/>
              </a:rPr>
              <a:t>Visualization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What is Information Visualization?</a:t>
            </a:r>
          </a:p>
        </p:txBody>
      </p:sp>
      <p:sp>
        <p:nvSpPr>
          <p:cNvPr id="9" name="Rectangle 8"/>
          <p:cNvSpPr/>
          <p:nvPr/>
        </p:nvSpPr>
        <p:spPr>
          <a:xfrm>
            <a:off x="634306" y="1325467"/>
            <a:ext cx="11122265" cy="4801314"/>
          </a:xfrm>
          <a:prstGeom prst="rect">
            <a:avLst/>
          </a:prstGeom>
        </p:spPr>
        <p:txBody>
          <a:bodyPr wrap="square">
            <a:spAutoFit/>
          </a:bodyPr>
          <a:lstStyle/>
          <a:p>
            <a:pPr marL="285750" indent="-285750">
              <a:buFont typeface="Wingdings" panose="05000000000000000000" pitchFamily="2" charset="2"/>
              <a:buChar char="v"/>
            </a:pPr>
            <a:r>
              <a:rPr lang="en-US" dirty="0" smtClean="0"/>
              <a:t>Qualitative </a:t>
            </a:r>
            <a:r>
              <a:rPr lang="en-US" dirty="0"/>
              <a:t>research (e.g., user interviews) can reveal how, when, and where the visualization will be used.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Taking </a:t>
            </a:r>
            <a:r>
              <a:rPr lang="en-US" dirty="0"/>
              <a:t>these insights, a designer can determine which form of data organization is needed for achieving the users’ goals. Once information is organized in a way that helps users understand it better—and helps them apply it so as to reach their goals—visualization techniques are the next tools a designer brings out to use.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Visual </a:t>
            </a:r>
            <a:r>
              <a:rPr lang="en-US" dirty="0"/>
              <a:t>elements (e.g., maps and graphs) are created, along with appropriate labels, and visual parameters such as color, contrast, distance, and size are used to create an appropriate visual hierarchy and a visual path through the information</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Information visualization is becoming increasingly interactive, especially when used in a website or application.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Being </a:t>
            </a:r>
            <a:r>
              <a:rPr lang="en-US" dirty="0"/>
              <a:t>interactive allows for manipulation of the visualization by users, making it highly effective in catering to their needs. With interactive information visualization, users are able to view topics from different perspectives, and manipulate their visualizations of these until they reach the desired insights.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This </a:t>
            </a:r>
            <a:r>
              <a:rPr lang="en-US" dirty="0"/>
              <a:t>is especially useful if users require an explorative experience.</a:t>
            </a:r>
          </a:p>
        </p:txBody>
      </p:sp>
    </p:spTree>
    <p:extLst>
      <p:ext uri="{BB962C8B-B14F-4D97-AF65-F5344CB8AC3E}">
        <p14:creationId xmlns:p14="http://schemas.microsoft.com/office/powerpoint/2010/main" val="29675346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Information </a:t>
            </a:r>
            <a:r>
              <a:rPr lang="en-US" sz="4400" dirty="0" smtClean="0">
                <a:latin typeface="Verdana" panose="020B0604030504040204" pitchFamily="34" charset="0"/>
                <a:ea typeface="Verdana" panose="020B0604030504040204" pitchFamily="34" charset="0"/>
              </a:rPr>
              <a:t>Visualization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An Example of </a:t>
            </a:r>
            <a:r>
              <a:rPr lang="en-US" sz="2000" dirty="0" smtClean="0">
                <a:latin typeface="Verdana" panose="020B0604030504040204" pitchFamily="34" charset="0"/>
                <a:ea typeface="Verdana" panose="020B0604030504040204" pitchFamily="34" charset="0"/>
              </a:rPr>
              <a:t>Information </a:t>
            </a:r>
            <a:r>
              <a:rPr lang="en-US" sz="2000" dirty="0">
                <a:latin typeface="Verdana" panose="020B0604030504040204" pitchFamily="34" charset="0"/>
                <a:ea typeface="Verdana" panose="020B0604030504040204" pitchFamily="34" charset="0"/>
              </a:rPr>
              <a:t>Visualization</a:t>
            </a:r>
          </a:p>
        </p:txBody>
      </p:sp>
      <p:sp>
        <p:nvSpPr>
          <p:cNvPr id="9" name="Rectangle 8"/>
          <p:cNvSpPr/>
          <p:nvPr/>
        </p:nvSpPr>
        <p:spPr>
          <a:xfrm>
            <a:off x="634307" y="1325467"/>
            <a:ext cx="4300550" cy="5078313"/>
          </a:xfrm>
          <a:prstGeom prst="rect">
            <a:avLst/>
          </a:prstGeom>
        </p:spPr>
        <p:txBody>
          <a:bodyPr wrap="square">
            <a:spAutoFit/>
          </a:bodyPr>
          <a:lstStyle/>
          <a:p>
            <a:pPr marL="285750" indent="-285750">
              <a:buFont typeface="Wingdings" panose="05000000000000000000" pitchFamily="2" charset="2"/>
              <a:buChar char="v"/>
            </a:pPr>
            <a:r>
              <a:rPr lang="en-US" dirty="0"/>
              <a:t>The image </a:t>
            </a:r>
            <a:r>
              <a:rPr lang="en-US" dirty="0" smtClean="0"/>
              <a:t>portrays </a:t>
            </a:r>
            <a:r>
              <a:rPr lang="en-US" dirty="0"/>
              <a:t>the frequency of lung cancer within the United States by geographic region.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Mapping </a:t>
            </a:r>
            <a:r>
              <a:rPr lang="en-US" dirty="0"/>
              <a:t>disease data like this enables researchers to explore the relationship between a disease and geography.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It’s </a:t>
            </a:r>
            <a:r>
              <a:rPr lang="en-US" dirty="0"/>
              <a:t>important to note that this data doesn’t explain why there is a spike in cancer rates in the South East of the United States but it does indicate that there is a spike which is worthy of further investigation</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Explorative analysis through information visualization allows you to see where relationships in data may exist.</a:t>
            </a: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4775200" y="1294691"/>
            <a:ext cx="7416800" cy="5004510"/>
          </a:xfrm>
          <a:prstGeom prst="rect">
            <a:avLst/>
          </a:prstGeom>
        </p:spPr>
      </p:pic>
    </p:spTree>
    <p:extLst>
      <p:ext uri="{BB962C8B-B14F-4D97-AF65-F5344CB8AC3E}">
        <p14:creationId xmlns:p14="http://schemas.microsoft.com/office/powerpoint/2010/main" val="2129810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a:latin typeface="Verdana" panose="020B0604030504040204" pitchFamily="34" charset="0"/>
                <a:ea typeface="Verdana" panose="020B0604030504040204" pitchFamily="34" charset="0"/>
              </a:rPr>
              <a:t>Information </a:t>
            </a:r>
            <a:r>
              <a:rPr lang="en-US" sz="4400" dirty="0" smtClean="0">
                <a:latin typeface="Verdana" panose="020B0604030504040204" pitchFamily="34" charset="0"/>
                <a:ea typeface="Verdana" panose="020B0604030504040204" pitchFamily="34" charset="0"/>
              </a:rPr>
              <a:t>Visualization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The Take Away</a:t>
            </a:r>
          </a:p>
        </p:txBody>
      </p:sp>
      <p:sp>
        <p:nvSpPr>
          <p:cNvPr id="9" name="Rectangle 8"/>
          <p:cNvSpPr/>
          <p:nvPr/>
        </p:nvSpPr>
        <p:spPr>
          <a:xfrm>
            <a:off x="634307" y="1325467"/>
            <a:ext cx="10469122" cy="2585323"/>
          </a:xfrm>
          <a:prstGeom prst="rect">
            <a:avLst/>
          </a:prstGeom>
        </p:spPr>
        <p:txBody>
          <a:bodyPr wrap="square">
            <a:spAutoFit/>
          </a:bodyPr>
          <a:lstStyle/>
          <a:p>
            <a:pPr marL="285750" indent="-285750">
              <a:buFont typeface="Wingdings" panose="05000000000000000000" pitchFamily="2" charset="2"/>
              <a:buChar char="v"/>
            </a:pPr>
            <a:r>
              <a:rPr lang="en-US" dirty="0" smtClean="0"/>
              <a:t>Information </a:t>
            </a:r>
            <a:r>
              <a:rPr lang="en-US" dirty="0"/>
              <a:t>visualization is designed to help us make sense out of data.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It </a:t>
            </a:r>
            <a:r>
              <a:rPr lang="en-US" dirty="0"/>
              <a:t>can be used to explore relationships between data, to confirm ideas we hold about data or to explain data in easy to digest manner.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It </a:t>
            </a:r>
            <a:r>
              <a:rPr lang="en-US" dirty="0"/>
              <a:t>may also be used, rightly or wrongly, to help persuade someone with data.</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As the volume of data available to us increases exponentially in every field of endeavor – information visualization is becoming increasingly important as a skill in the workplace and in academia.</a:t>
            </a: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11830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766079"/>
            <a:ext cx="4721465" cy="3416320"/>
          </a:xfrm>
          <a:prstGeom prst="rect">
            <a:avLst/>
          </a:prstGeom>
          <a:noFill/>
        </p:spPr>
        <p:txBody>
          <a:bodyPr wrap="square" rtlCol="0">
            <a:spAutoFit/>
          </a:bodyPr>
          <a:lstStyle/>
          <a:p>
            <a:pPr marL="342900" indent="-342900">
              <a:buFont typeface="Wingdings" panose="05000000000000000000" pitchFamily="2" charset="2"/>
              <a:buChar char="v"/>
            </a:pPr>
            <a:r>
              <a:rPr lang="en-US" dirty="0"/>
              <a:t>By utilizing </a:t>
            </a:r>
            <a:r>
              <a:rPr lang="en-US" dirty="0" smtClean="0"/>
              <a:t>BI </a:t>
            </a:r>
            <a:r>
              <a:rPr lang="en-US" dirty="0"/>
              <a:t>tools and concepts for your business, you’ll be able to extract a wealth of insights that will help </a:t>
            </a:r>
            <a:r>
              <a:rPr lang="en-US" dirty="0" smtClean="0"/>
              <a:t>improve;</a:t>
            </a:r>
          </a:p>
          <a:p>
            <a:pPr marL="342900" indent="-342900">
              <a:buFont typeface="Wingdings" panose="05000000000000000000" pitchFamily="2" charset="2"/>
              <a:buChar char="v"/>
            </a:pPr>
            <a:endParaRPr lang="en-US" dirty="0" smtClean="0"/>
          </a:p>
          <a:p>
            <a:pPr marL="1257300" lvl="2" indent="-342900">
              <a:buFont typeface="+mj-lt"/>
              <a:buAutoNum type="arabicPeriod"/>
            </a:pPr>
            <a:r>
              <a:rPr lang="en-US" b="1" dirty="0" smtClean="0"/>
              <a:t>interdepartmental </a:t>
            </a:r>
            <a:r>
              <a:rPr lang="en-US" b="1" dirty="0"/>
              <a:t>and external communications, </a:t>
            </a:r>
            <a:endParaRPr lang="en-US" b="1" dirty="0" smtClean="0"/>
          </a:p>
          <a:p>
            <a:pPr marL="1257300" lvl="2" indent="-342900">
              <a:buFont typeface="+mj-lt"/>
              <a:buAutoNum type="arabicPeriod"/>
            </a:pPr>
            <a:r>
              <a:rPr lang="en-US" b="1" dirty="0" smtClean="0"/>
              <a:t>problem-solving </a:t>
            </a:r>
            <a:r>
              <a:rPr lang="en-US" b="1" dirty="0"/>
              <a:t>processes, </a:t>
            </a:r>
            <a:endParaRPr lang="en-US" b="1" dirty="0" smtClean="0"/>
          </a:p>
          <a:p>
            <a:pPr marL="1257300" lvl="2" indent="-342900">
              <a:buFont typeface="+mj-lt"/>
              <a:buAutoNum type="arabicPeriod"/>
            </a:pPr>
            <a:r>
              <a:rPr lang="en-US" b="1" dirty="0" smtClean="0"/>
              <a:t>online </a:t>
            </a:r>
            <a:r>
              <a:rPr lang="en-US" b="1" dirty="0"/>
              <a:t>data analysis, </a:t>
            </a:r>
            <a:endParaRPr lang="en-US" b="1" dirty="0" smtClean="0"/>
          </a:p>
          <a:p>
            <a:pPr marL="1257300" lvl="2" indent="-342900">
              <a:buFont typeface="+mj-lt"/>
              <a:buAutoNum type="arabicPeriod"/>
            </a:pPr>
            <a:r>
              <a:rPr lang="en-US" b="1" dirty="0" smtClean="0"/>
              <a:t>financial </a:t>
            </a:r>
            <a:r>
              <a:rPr lang="en-US" b="1" dirty="0"/>
              <a:t>efficiency, </a:t>
            </a:r>
            <a:endParaRPr lang="en-US" b="1" dirty="0" smtClean="0"/>
          </a:p>
          <a:p>
            <a:pPr marL="1257300" lvl="2" indent="-342900">
              <a:buFont typeface="+mj-lt"/>
              <a:buAutoNum type="arabicPeriod"/>
            </a:pPr>
            <a:r>
              <a:rPr lang="en-US" b="1" dirty="0" smtClean="0"/>
              <a:t>goal-setting</a:t>
            </a:r>
            <a:r>
              <a:rPr lang="en-US" b="1" dirty="0"/>
              <a:t>, </a:t>
            </a:r>
            <a:endParaRPr lang="en-US" b="1" dirty="0" smtClean="0"/>
          </a:p>
          <a:p>
            <a:pPr marL="1257300" lvl="2" indent="-342900">
              <a:buFont typeface="+mj-lt"/>
              <a:buAutoNum type="arabicPeriod"/>
            </a:pPr>
            <a:r>
              <a:rPr lang="en-US" b="1" dirty="0" smtClean="0"/>
              <a:t>marketing</a:t>
            </a:r>
            <a:r>
              <a:rPr lang="en-US" b="1" dirty="0"/>
              <a:t>, and </a:t>
            </a:r>
            <a:endParaRPr lang="en-US" b="1" dirty="0" smtClean="0"/>
          </a:p>
          <a:p>
            <a:pPr marL="1257300" lvl="2" indent="-342900">
              <a:buFont typeface="+mj-lt"/>
              <a:buAutoNum type="arabicPeriod"/>
            </a:pPr>
            <a:r>
              <a:rPr lang="en-US" b="1" dirty="0" smtClean="0"/>
              <a:t>profitability</a:t>
            </a:r>
            <a:r>
              <a:rPr lang="en-US" b="1" dirty="0"/>
              <a:t>.</a:t>
            </a:r>
            <a:endParaRPr lang="en-US" sz="1000" b="1" dirty="0">
              <a:latin typeface="Verdana" panose="020B0604030504040204" pitchFamily="34" charset="0"/>
              <a:ea typeface="Verdana" panose="020B0604030504040204" pitchFamily="34" charset="0"/>
            </a:endParaRPr>
          </a:p>
        </p:txBody>
      </p:sp>
      <p:sp>
        <p:nvSpPr>
          <p:cNvPr id="4" name="TextBox 3"/>
          <p:cNvSpPr txBox="1"/>
          <p:nvPr/>
        </p:nvSpPr>
        <p:spPr>
          <a:xfrm>
            <a:off x="634306" y="839456"/>
            <a:ext cx="4891553"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Verdana" panose="020B0604030504040204" pitchFamily="34" charset="0"/>
                <a:ea typeface="Verdana" panose="020B0604030504040204" pitchFamily="34" charset="0"/>
              </a:rPr>
              <a:t>They provide a wealth of insights</a:t>
            </a:r>
          </a:p>
        </p:txBody>
      </p:sp>
      <p:pic>
        <p:nvPicPr>
          <p:cNvPr id="2050" name="Picture 2" descr="Top 10 Business Intelligence Tools to watch out for 20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5771" y="1608897"/>
            <a:ext cx="6836229" cy="373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2047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 </a:t>
            </a:r>
            <a:endParaRPr lang="en-US" sz="2000" dirty="0">
              <a:latin typeface="Verdana" panose="020B0604030504040204" pitchFamily="34" charset="0"/>
              <a:ea typeface="Verdana" panose="020B0604030504040204" pitchFamily="34" charset="0"/>
            </a:endParaRPr>
          </a:p>
        </p:txBody>
      </p:sp>
      <p:sp>
        <p:nvSpPr>
          <p:cNvPr id="9" name="Rectangle 8"/>
          <p:cNvSpPr/>
          <p:nvPr/>
        </p:nvSpPr>
        <p:spPr>
          <a:xfrm>
            <a:off x="634307" y="1325467"/>
            <a:ext cx="10469122" cy="4801314"/>
          </a:xfrm>
          <a:prstGeom prst="rect">
            <a:avLst/>
          </a:prstGeom>
        </p:spPr>
        <p:txBody>
          <a:bodyPr wrap="square">
            <a:spAutoFit/>
          </a:bodyPr>
          <a:lstStyle/>
          <a:p>
            <a:pPr marL="285750" indent="-285750">
              <a:buFont typeface="Wingdings" panose="05000000000000000000" pitchFamily="2" charset="2"/>
              <a:buChar char="v"/>
            </a:pPr>
            <a:r>
              <a:rPr lang="en-US" dirty="0"/>
              <a:t>With the basic understanding of Business Intelligence, we should know the importance of data presentation in information delivery and how useful it is for business users.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After </a:t>
            </a:r>
            <a:r>
              <a:rPr lang="en-US" dirty="0"/>
              <a:t>storing data in the required form, either in a data warehouse/data mart database or an OLAP cube, data can be showcased in certain forms that will become the source of required information for all BI users; this is known as Reports in the BI world.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These </a:t>
            </a:r>
            <a:r>
              <a:rPr lang="en-US" dirty="0"/>
              <a:t>Reports can be data reports, executive dashboards, or conference presentations</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There is a wide selection of data visualization software from which to choose. Each tool has a peculiar set of data visualization features. All of them are unique in their combination, making them suitable for diverse business </a:t>
            </a:r>
            <a:r>
              <a:rPr lang="en-US" dirty="0" smtClean="0"/>
              <a:t>needs. They </a:t>
            </a:r>
            <a:r>
              <a:rPr lang="en-US" dirty="0"/>
              <a:t>are:</a:t>
            </a:r>
          </a:p>
          <a:p>
            <a:pPr marL="285750" indent="-285750">
              <a:buFont typeface="Wingdings" panose="05000000000000000000" pitchFamily="2" charset="2"/>
              <a:buChar char="v"/>
            </a:pPr>
            <a:endParaRPr lang="en-US" dirty="0"/>
          </a:p>
          <a:p>
            <a:pPr marL="3486150" lvl="7" indent="-285750">
              <a:buFont typeface="Wingdings" panose="05000000000000000000" pitchFamily="2" charset="2"/>
              <a:buChar char="Ø"/>
            </a:pPr>
            <a:r>
              <a:rPr lang="en-US" dirty="0"/>
              <a:t>Power BI</a:t>
            </a:r>
          </a:p>
          <a:p>
            <a:pPr marL="3486150" lvl="7" indent="-285750">
              <a:buFont typeface="Wingdings" panose="05000000000000000000" pitchFamily="2" charset="2"/>
              <a:buChar char="Ø"/>
            </a:pPr>
            <a:r>
              <a:rPr lang="en-US" dirty="0"/>
              <a:t>Tableau</a:t>
            </a:r>
          </a:p>
          <a:p>
            <a:pPr marL="3486150" lvl="7" indent="-285750">
              <a:buFont typeface="Wingdings" panose="05000000000000000000" pitchFamily="2" charset="2"/>
              <a:buChar char="Ø"/>
            </a:pPr>
            <a:r>
              <a:rPr lang="en-US" dirty="0"/>
              <a:t>Looker</a:t>
            </a:r>
          </a:p>
          <a:p>
            <a:pPr marL="3486150" lvl="7" indent="-285750">
              <a:buFont typeface="Wingdings" panose="05000000000000000000" pitchFamily="2" charset="2"/>
              <a:buChar char="Ø"/>
            </a:pPr>
            <a:r>
              <a:rPr lang="en-US" dirty="0" err="1" smtClean="0"/>
              <a:t>Exago</a:t>
            </a:r>
            <a:endParaRPr lang="en-US" dirty="0"/>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672737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a:latin typeface="Verdana" panose="020B0604030504040204" pitchFamily="34" charset="0"/>
                <a:ea typeface="Verdana" panose="020B0604030504040204" pitchFamily="34" charset="0"/>
              </a:rPr>
              <a:t>Power BI</a:t>
            </a:r>
            <a:endParaRPr lang="en-US" sz="2000" dirty="0">
              <a:latin typeface="Verdana" panose="020B0604030504040204" pitchFamily="34" charset="0"/>
              <a:ea typeface="Verdana" panose="020B0604030504040204" pitchFamily="34" charset="0"/>
            </a:endParaRPr>
          </a:p>
        </p:txBody>
      </p:sp>
      <p:sp>
        <p:nvSpPr>
          <p:cNvPr id="9" name="Rectangle 8"/>
          <p:cNvSpPr/>
          <p:nvPr/>
        </p:nvSpPr>
        <p:spPr>
          <a:xfrm>
            <a:off x="634307" y="1325467"/>
            <a:ext cx="4895636" cy="4801314"/>
          </a:xfrm>
          <a:prstGeom prst="rect">
            <a:avLst/>
          </a:prstGeom>
        </p:spPr>
        <p:txBody>
          <a:bodyPr wrap="square">
            <a:spAutoFit/>
          </a:bodyPr>
          <a:lstStyle/>
          <a:p>
            <a:pPr marL="285750" indent="-285750">
              <a:buFont typeface="Wingdings" panose="05000000000000000000" pitchFamily="2" charset="2"/>
              <a:buChar char="v"/>
            </a:pPr>
            <a:r>
              <a:rPr lang="en-US" dirty="0" smtClean="0"/>
              <a:t>A </a:t>
            </a:r>
            <a:r>
              <a:rPr lang="en-US" dirty="0"/>
              <a:t>comprehensive analytics platform for data processing, Microsoft Power BI enables businesses to retrieve essential sets of data and convert them into comprehensive and visually appealing materials.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It </a:t>
            </a:r>
            <a:r>
              <a:rPr lang="en-US" dirty="0"/>
              <a:t>can be powered by machine learning algorithms to perform predictive analytics, and allows users to monitor the dynamic flow of business data, from both desktop and mobile devices, making its functionality particularly convenient.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Power </a:t>
            </a:r>
            <a:r>
              <a:rPr lang="en-US" dirty="0"/>
              <a:t>BI is equally applicable for medium and large businesses. Integration is available for Microsoft Excel, Microsoft Dynamics, Salesforce, and Google Analytics.</a:t>
            </a: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5660571" y="1325467"/>
            <a:ext cx="6096000" cy="4573887"/>
          </a:xfrm>
          <a:prstGeom prst="rect">
            <a:avLst/>
          </a:prstGeom>
        </p:spPr>
      </p:pic>
    </p:spTree>
    <p:extLst>
      <p:ext uri="{BB962C8B-B14F-4D97-AF65-F5344CB8AC3E}">
        <p14:creationId xmlns:p14="http://schemas.microsoft.com/office/powerpoint/2010/main" val="23390783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Tableau</a:t>
            </a:r>
            <a:endParaRPr lang="en-US" sz="2000" dirty="0">
              <a:latin typeface="Verdana" panose="020B0604030504040204" pitchFamily="34" charset="0"/>
              <a:ea typeface="Verdana" panose="020B0604030504040204" pitchFamily="34" charset="0"/>
            </a:endParaRPr>
          </a:p>
        </p:txBody>
      </p:sp>
      <p:sp>
        <p:nvSpPr>
          <p:cNvPr id="9" name="Rectangle 8"/>
          <p:cNvSpPr/>
          <p:nvPr/>
        </p:nvSpPr>
        <p:spPr>
          <a:xfrm>
            <a:off x="634307" y="1325467"/>
            <a:ext cx="4895636" cy="3970318"/>
          </a:xfrm>
          <a:prstGeom prst="rect">
            <a:avLst/>
          </a:prstGeom>
        </p:spPr>
        <p:txBody>
          <a:bodyPr wrap="square">
            <a:spAutoFit/>
          </a:bodyPr>
          <a:lstStyle/>
          <a:p>
            <a:pPr marL="285750" indent="-285750">
              <a:buFont typeface="Wingdings" panose="05000000000000000000" pitchFamily="2" charset="2"/>
              <a:buChar char="v"/>
            </a:pPr>
            <a:r>
              <a:rPr lang="en-US" dirty="0"/>
              <a:t>Tableau is probably one of the best data visualization tools, as it provides remarkable data analytics for enterprises, and is praised for being able to create reports with massive amounts of data from multiple sources while maintaining optimal network performance at the same time.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This </a:t>
            </a:r>
            <a:r>
              <a:rPr lang="en-US" dirty="0"/>
              <a:t>incredibly user-friendly software supports a wide scope of integrations, including, but not limited to Slack, Hadoop, R machine learning </a:t>
            </a:r>
            <a:r>
              <a:rPr lang="en-US" dirty="0" err="1"/>
              <a:t>packages,Targetprocess</a:t>
            </a:r>
            <a:r>
              <a:rPr lang="en-US" dirty="0"/>
              <a:t>, BIM 360, Workable, </a:t>
            </a:r>
            <a:r>
              <a:rPr lang="en-US" dirty="0" err="1"/>
              <a:t>Smartsheet</a:t>
            </a:r>
            <a:r>
              <a:rPr lang="en-US" dirty="0"/>
              <a:t>, Greenhouse, Lever, </a:t>
            </a:r>
            <a:r>
              <a:rPr lang="en-US" dirty="0" err="1"/>
              <a:t>Clarizen</a:t>
            </a:r>
            <a:r>
              <a:rPr lang="en-US" dirty="0"/>
              <a:t>, </a:t>
            </a:r>
            <a:r>
              <a:rPr lang="en-US" dirty="0" err="1"/>
              <a:t>bpm’online</a:t>
            </a:r>
            <a:r>
              <a:rPr lang="en-US" dirty="0"/>
              <a:t>, etc. </a:t>
            </a: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stretch>
            <a:fillRect/>
          </a:stretch>
        </p:blipFill>
        <p:spPr>
          <a:xfrm>
            <a:off x="5631544" y="1325467"/>
            <a:ext cx="6125028" cy="4088362"/>
          </a:xfrm>
          <a:prstGeom prst="rect">
            <a:avLst/>
          </a:prstGeom>
        </p:spPr>
      </p:pic>
    </p:spTree>
    <p:extLst>
      <p:ext uri="{BB962C8B-B14F-4D97-AF65-F5344CB8AC3E}">
        <p14:creationId xmlns:p14="http://schemas.microsoft.com/office/powerpoint/2010/main" val="38723103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Looker</a:t>
            </a:r>
          </a:p>
        </p:txBody>
      </p:sp>
      <p:sp>
        <p:nvSpPr>
          <p:cNvPr id="9" name="Rectangle 8"/>
          <p:cNvSpPr/>
          <p:nvPr/>
        </p:nvSpPr>
        <p:spPr>
          <a:xfrm>
            <a:off x="634306" y="1325467"/>
            <a:ext cx="5345579" cy="5078313"/>
          </a:xfrm>
          <a:prstGeom prst="rect">
            <a:avLst/>
          </a:prstGeom>
        </p:spPr>
        <p:txBody>
          <a:bodyPr wrap="square">
            <a:spAutoFit/>
          </a:bodyPr>
          <a:lstStyle/>
          <a:p>
            <a:pPr marL="285750" indent="-285750">
              <a:buFont typeface="Wingdings" panose="05000000000000000000" pitchFamily="2" charset="2"/>
              <a:buChar char="v"/>
            </a:pPr>
            <a:r>
              <a:rPr lang="en-US" dirty="0" smtClean="0"/>
              <a:t>This </a:t>
            </a:r>
            <a:r>
              <a:rPr lang="en-US" dirty="0"/>
              <a:t>platform enables business owners to make more knowledgeable decisions by retrieving real-time interactive data.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This </a:t>
            </a:r>
            <a:r>
              <a:rPr lang="en-US" dirty="0"/>
              <a:t>is a well-structured and convenient cloud-based software that does not require desktop installation.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Due </a:t>
            </a:r>
            <a:r>
              <a:rPr lang="en-US" dirty="0"/>
              <a:t>to a wide range of features, the software analyzes data throughout the entire database. Looker uses GIT, hence all the changes made to the modeling layer are being tracked. This functionality allows several developers to work on it simultaneously with the highest data quality. Likewise, it generates SQL based on the designed semantic level. All information retrieved by the software is shown to the user in graphs or tables, which makes it possible to work directly with the full dataset.</a:t>
            </a: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3"/>
          <a:stretch>
            <a:fillRect/>
          </a:stretch>
        </p:blipFill>
        <p:spPr>
          <a:xfrm>
            <a:off x="5979885" y="1294690"/>
            <a:ext cx="6212115" cy="4505325"/>
          </a:xfrm>
          <a:prstGeom prst="rect">
            <a:avLst/>
          </a:prstGeom>
        </p:spPr>
      </p:pic>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646333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err="1" smtClean="0">
                <a:latin typeface="Verdana" panose="020B0604030504040204" pitchFamily="34" charset="0"/>
                <a:ea typeface="Verdana" panose="020B0604030504040204" pitchFamily="34" charset="0"/>
              </a:rPr>
              <a:t>Exago</a:t>
            </a:r>
            <a:endParaRPr lang="en-US" sz="2000" dirty="0">
              <a:latin typeface="Verdana" panose="020B0604030504040204" pitchFamily="34" charset="0"/>
              <a:ea typeface="Verdana" panose="020B0604030504040204" pitchFamily="34" charset="0"/>
            </a:endParaRPr>
          </a:p>
        </p:txBody>
      </p:sp>
      <p:sp>
        <p:nvSpPr>
          <p:cNvPr id="9" name="Rectangle 8"/>
          <p:cNvSpPr/>
          <p:nvPr/>
        </p:nvSpPr>
        <p:spPr>
          <a:xfrm>
            <a:off x="634306" y="1325467"/>
            <a:ext cx="5345579" cy="4524315"/>
          </a:xfrm>
          <a:prstGeom prst="rect">
            <a:avLst/>
          </a:prstGeom>
        </p:spPr>
        <p:txBody>
          <a:bodyPr wrap="square">
            <a:spAutoFit/>
          </a:bodyPr>
          <a:lstStyle/>
          <a:p>
            <a:pPr marL="285750" indent="-285750">
              <a:buFont typeface="Wingdings" panose="05000000000000000000" pitchFamily="2" charset="2"/>
              <a:buChar char="v"/>
            </a:pPr>
            <a:r>
              <a:rPr lang="en-US" dirty="0" err="1"/>
              <a:t>Exago</a:t>
            </a:r>
            <a:r>
              <a:rPr lang="en-US" dirty="0"/>
              <a:t> is a fully web-based embedded business intelligence software and an incredibly potent application that provides integration via API.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 </a:t>
            </a:r>
            <a:r>
              <a:rPr lang="en-US" dirty="0"/>
              <a:t>software can be especially useful for enterprises that are interested in providing business data for a specific purpose and comprehensive analytical reporting to their clients.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err="1" smtClean="0"/>
              <a:t>Exago</a:t>
            </a:r>
            <a:r>
              <a:rPr lang="en-US" dirty="0" smtClean="0"/>
              <a:t> </a:t>
            </a:r>
            <a:r>
              <a:rPr lang="en-US" dirty="0"/>
              <a:t>is a perfect match for businesses of any size. Its performance is generally very good, yet, like any other web-based tool, it depends upon the characteristics of the server.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Some </a:t>
            </a:r>
            <a:r>
              <a:rPr lang="en-US" dirty="0"/>
              <a:t>of </a:t>
            </a:r>
            <a:r>
              <a:rPr lang="en-US" dirty="0" err="1"/>
              <a:t>Exago’s</a:t>
            </a:r>
            <a:r>
              <a:rPr lang="en-US" dirty="0"/>
              <a:t> major characteristics are its user-friendliness and highly customizable settings.</a:t>
            </a: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5979885" y="1325467"/>
            <a:ext cx="5776685" cy="4509276"/>
          </a:xfrm>
          <a:prstGeom prst="rect">
            <a:avLst/>
          </a:prstGeom>
        </p:spPr>
      </p:pic>
    </p:spTree>
    <p:extLst>
      <p:ext uri="{BB962C8B-B14F-4D97-AF65-F5344CB8AC3E}">
        <p14:creationId xmlns:p14="http://schemas.microsoft.com/office/powerpoint/2010/main" val="38107532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Data Representation Chart in Power BI </a:t>
            </a:r>
            <a:endParaRPr lang="en-US" sz="2000" dirty="0">
              <a:latin typeface="Verdana" panose="020B0604030504040204" pitchFamily="34" charset="0"/>
              <a:ea typeface="Verdana" panose="020B0604030504040204" pitchFamily="34" charset="0"/>
            </a:endParaRP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 y="1394916"/>
            <a:ext cx="11693071" cy="4918798"/>
          </a:xfrm>
          <a:prstGeom prst="rect">
            <a:avLst/>
          </a:prstGeom>
        </p:spPr>
      </p:pic>
    </p:spTree>
    <p:extLst>
      <p:ext uri="{BB962C8B-B14F-4D97-AF65-F5344CB8AC3E}">
        <p14:creationId xmlns:p14="http://schemas.microsoft.com/office/powerpoint/2010/main" val="35059331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Data Representation Chart in Power BI </a:t>
            </a:r>
            <a:endParaRPr lang="en-US" sz="2000" dirty="0">
              <a:latin typeface="Verdana" panose="020B0604030504040204" pitchFamily="34" charset="0"/>
              <a:ea typeface="Verdana" panose="020B0604030504040204" pitchFamily="34" charset="0"/>
            </a:endParaRP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226" name="Picture 2" descr="Screenshot of an Area ch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6442" y="1779239"/>
            <a:ext cx="5664140" cy="33276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73100" y="2244591"/>
            <a:ext cx="5509986" cy="2862322"/>
          </a:xfrm>
          <a:prstGeom prst="rect">
            <a:avLst/>
          </a:prstGeom>
        </p:spPr>
        <p:txBody>
          <a:bodyPr wrap="square">
            <a:spAutoFit/>
          </a:bodyPr>
          <a:lstStyle/>
          <a:p>
            <a:pPr marL="285750" indent="-285750">
              <a:buFont typeface="Wingdings" panose="05000000000000000000" pitchFamily="2" charset="2"/>
              <a:buChar char="v"/>
            </a:pPr>
            <a:r>
              <a:rPr lang="en-US" dirty="0" smtClean="0"/>
              <a:t>The </a:t>
            </a:r>
            <a:r>
              <a:rPr lang="en-US" dirty="0"/>
              <a:t>basic area chart is based on the line chart with the area between the axis and line filled in.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Area </a:t>
            </a:r>
            <a:r>
              <a:rPr lang="en-US" dirty="0"/>
              <a:t>charts emphasize the magnitude of change over time, and can be used to draw attention to the total value across a trend.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smtClean="0"/>
              <a:t>For </a:t>
            </a:r>
            <a:r>
              <a:rPr lang="en-US" b="1" dirty="0"/>
              <a:t>example, data that represents profit over time can be plotted in an area chart to emphasize the total profit.</a:t>
            </a:r>
          </a:p>
        </p:txBody>
      </p:sp>
      <p:sp>
        <p:nvSpPr>
          <p:cNvPr id="13" name="Rectangle 12"/>
          <p:cNvSpPr/>
          <p:nvPr/>
        </p:nvSpPr>
        <p:spPr>
          <a:xfrm>
            <a:off x="673100" y="1379129"/>
            <a:ext cx="4465966" cy="400110"/>
          </a:xfrm>
          <a:prstGeom prst="rect">
            <a:avLst/>
          </a:prstGeom>
        </p:spPr>
        <p:txBody>
          <a:bodyPr wrap="none">
            <a:spAutoFit/>
          </a:bodyPr>
          <a:lstStyle/>
          <a:p>
            <a:r>
              <a:rPr lang="en-US" sz="2000" b="1" u="sng" dirty="0"/>
              <a:t>Area charts: Basic (Layered) and Stacked</a:t>
            </a:r>
          </a:p>
        </p:txBody>
      </p:sp>
    </p:spTree>
    <p:extLst>
      <p:ext uri="{BB962C8B-B14F-4D97-AF65-F5344CB8AC3E}">
        <p14:creationId xmlns:p14="http://schemas.microsoft.com/office/powerpoint/2010/main" val="3924388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Data Representation Chart in Power BI </a:t>
            </a:r>
            <a:endParaRPr lang="en-US" sz="2000" dirty="0">
              <a:latin typeface="Verdana" panose="020B0604030504040204" pitchFamily="34" charset="0"/>
              <a:ea typeface="Verdana" panose="020B0604030504040204" pitchFamily="34" charset="0"/>
            </a:endParaRP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368300" y="4852806"/>
            <a:ext cx="11297482" cy="1477328"/>
          </a:xfrm>
          <a:prstGeom prst="rect">
            <a:avLst/>
          </a:prstGeom>
        </p:spPr>
        <p:txBody>
          <a:bodyPr wrap="square">
            <a:spAutoFit/>
          </a:bodyPr>
          <a:lstStyle/>
          <a:p>
            <a:pPr marL="285750" indent="-285750">
              <a:buFont typeface="Wingdings" panose="05000000000000000000" pitchFamily="2" charset="2"/>
              <a:buChar char="v"/>
            </a:pPr>
            <a:r>
              <a:rPr lang="en-US" dirty="0"/>
              <a:t>Bar charts are the standard for looking at a specific value across different categories</a:t>
            </a:r>
            <a:r>
              <a:rPr lang="en-US" dirty="0" smtClean="0"/>
              <a:t>.</a:t>
            </a:r>
          </a:p>
          <a:p>
            <a:pPr marL="285750" indent="-285750">
              <a:buFont typeface="Wingdings" panose="05000000000000000000" pitchFamily="2" charset="2"/>
              <a:buChar char="v"/>
            </a:pPr>
            <a:endParaRPr lang="en-US" b="1" dirty="0"/>
          </a:p>
          <a:p>
            <a:pPr marL="285750" indent="-285750">
              <a:buFont typeface="Wingdings" panose="05000000000000000000" pitchFamily="2" charset="2"/>
              <a:buChar char="v"/>
            </a:pPr>
            <a:r>
              <a:rPr lang="en-US" dirty="0"/>
              <a:t>Ultimately, the bar and the column chart can be used either way; however, the </a:t>
            </a:r>
            <a:r>
              <a:rPr lang="en-US" b="1" dirty="0"/>
              <a:t>column chart is better used in the case of making comparisons</a:t>
            </a:r>
            <a:r>
              <a:rPr lang="en-US" dirty="0"/>
              <a:t> while the bar charts are better used in cases </a:t>
            </a:r>
            <a:r>
              <a:rPr lang="en-US" b="1" dirty="0"/>
              <a:t>where the data to be represented are a lot, and the labels are lengthy.</a:t>
            </a:r>
          </a:p>
        </p:txBody>
      </p:sp>
      <p:sp>
        <p:nvSpPr>
          <p:cNvPr id="13" name="Rectangle 12"/>
          <p:cNvSpPr/>
          <p:nvPr/>
        </p:nvSpPr>
        <p:spPr>
          <a:xfrm>
            <a:off x="673100" y="1379129"/>
            <a:ext cx="2567049" cy="400110"/>
          </a:xfrm>
          <a:prstGeom prst="rect">
            <a:avLst/>
          </a:prstGeom>
        </p:spPr>
        <p:txBody>
          <a:bodyPr wrap="none">
            <a:spAutoFit/>
          </a:bodyPr>
          <a:lstStyle/>
          <a:p>
            <a:r>
              <a:rPr lang="en-US" sz="2000" b="1" u="sng" dirty="0"/>
              <a:t>Bar and column charts</a:t>
            </a:r>
          </a:p>
        </p:txBody>
      </p:sp>
      <p:pic>
        <p:nvPicPr>
          <p:cNvPr id="9" name="Picture 8"/>
          <p:cNvPicPr>
            <a:picLocks noChangeAspect="1"/>
          </p:cNvPicPr>
          <p:nvPr/>
        </p:nvPicPr>
        <p:blipFill>
          <a:blip r:embed="rId3"/>
          <a:stretch>
            <a:fillRect/>
          </a:stretch>
        </p:blipFill>
        <p:spPr>
          <a:xfrm>
            <a:off x="825500" y="1938156"/>
            <a:ext cx="4980214" cy="2914650"/>
          </a:xfrm>
          <a:prstGeom prst="rect">
            <a:avLst/>
          </a:prstGeom>
        </p:spPr>
      </p:pic>
      <p:pic>
        <p:nvPicPr>
          <p:cNvPr id="12" name="Picture 11"/>
          <p:cNvPicPr>
            <a:picLocks noChangeAspect="1"/>
          </p:cNvPicPr>
          <p:nvPr/>
        </p:nvPicPr>
        <p:blipFill>
          <a:blip r:embed="rId4"/>
          <a:stretch>
            <a:fillRect/>
          </a:stretch>
        </p:blipFill>
        <p:spPr>
          <a:xfrm>
            <a:off x="6400800" y="1880946"/>
            <a:ext cx="5264982" cy="2971860"/>
          </a:xfrm>
          <a:prstGeom prst="rect">
            <a:avLst/>
          </a:prstGeom>
        </p:spPr>
      </p:pic>
    </p:spTree>
    <p:extLst>
      <p:ext uri="{BB962C8B-B14F-4D97-AF65-F5344CB8AC3E}">
        <p14:creationId xmlns:p14="http://schemas.microsoft.com/office/powerpoint/2010/main" val="17840810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Data Representation Chart in Power BI </a:t>
            </a:r>
            <a:endParaRPr lang="en-US" sz="2000" dirty="0">
              <a:latin typeface="Verdana" panose="020B0604030504040204" pitchFamily="34" charset="0"/>
              <a:ea typeface="Verdana" panose="020B0604030504040204" pitchFamily="34" charset="0"/>
            </a:endParaRP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368300" y="4852806"/>
            <a:ext cx="11297482" cy="1200329"/>
          </a:xfrm>
          <a:prstGeom prst="rect">
            <a:avLst/>
          </a:prstGeom>
        </p:spPr>
        <p:txBody>
          <a:bodyPr wrap="square">
            <a:spAutoFit/>
          </a:bodyPr>
          <a:lstStyle/>
          <a:p>
            <a:pPr marL="285750" indent="-285750">
              <a:buFont typeface="Wingdings" panose="05000000000000000000" pitchFamily="2" charset="2"/>
              <a:buChar char="v"/>
            </a:pPr>
            <a:r>
              <a:rPr lang="en-US" dirty="0"/>
              <a:t>Single number cards display a single fact, a single data point.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Sometimes </a:t>
            </a:r>
            <a:r>
              <a:rPr lang="en-US" dirty="0"/>
              <a:t>a single number is the most important thing you want to track in your Power BI dashboard or report, such as total sales, market share year over year, or total opportunities.</a:t>
            </a:r>
            <a:endParaRPr lang="en-US" b="1" dirty="0"/>
          </a:p>
        </p:txBody>
      </p:sp>
      <p:sp>
        <p:nvSpPr>
          <p:cNvPr id="13" name="Rectangle 12"/>
          <p:cNvSpPr/>
          <p:nvPr/>
        </p:nvSpPr>
        <p:spPr>
          <a:xfrm>
            <a:off x="673100" y="1379129"/>
            <a:ext cx="2273300" cy="400110"/>
          </a:xfrm>
          <a:prstGeom prst="rect">
            <a:avLst/>
          </a:prstGeom>
        </p:spPr>
        <p:txBody>
          <a:bodyPr wrap="square">
            <a:spAutoFit/>
          </a:bodyPr>
          <a:lstStyle/>
          <a:p>
            <a:r>
              <a:rPr lang="en-US" sz="2000" b="1" u="sng" dirty="0"/>
              <a:t>Cards: Multi row</a:t>
            </a:r>
          </a:p>
        </p:txBody>
      </p:sp>
      <p:sp>
        <p:nvSpPr>
          <p:cNvPr id="14" name="Rectangle 13"/>
          <p:cNvSpPr/>
          <p:nvPr/>
        </p:nvSpPr>
        <p:spPr>
          <a:xfrm>
            <a:off x="6400800" y="1296170"/>
            <a:ext cx="2844800" cy="400110"/>
          </a:xfrm>
          <a:prstGeom prst="rect">
            <a:avLst/>
          </a:prstGeom>
        </p:spPr>
        <p:txBody>
          <a:bodyPr wrap="square">
            <a:spAutoFit/>
          </a:bodyPr>
          <a:lstStyle/>
          <a:p>
            <a:r>
              <a:rPr lang="en-US" sz="2000" b="1" u="sng" dirty="0"/>
              <a:t>Cards: Single </a:t>
            </a:r>
            <a:r>
              <a:rPr lang="en-US" sz="2000" b="1" u="sng" dirty="0" smtClean="0"/>
              <a:t>number</a:t>
            </a:r>
            <a:endParaRPr lang="en-US" sz="2000" b="1" u="sng" dirty="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3"/>
          <a:stretch>
            <a:fillRect/>
          </a:stretch>
        </p:blipFill>
        <p:spPr>
          <a:xfrm>
            <a:off x="673100" y="1897651"/>
            <a:ext cx="4827814" cy="2686050"/>
          </a:xfrm>
          <a:prstGeom prst="rect">
            <a:avLst/>
          </a:prstGeom>
        </p:spPr>
      </p:pic>
      <p:pic>
        <p:nvPicPr>
          <p:cNvPr id="16" name="Picture 15"/>
          <p:cNvPicPr>
            <a:picLocks noChangeAspect="1"/>
          </p:cNvPicPr>
          <p:nvPr/>
        </p:nvPicPr>
        <p:blipFill>
          <a:blip r:embed="rId4"/>
          <a:stretch>
            <a:fillRect/>
          </a:stretch>
        </p:blipFill>
        <p:spPr>
          <a:xfrm>
            <a:off x="6400725" y="1872072"/>
            <a:ext cx="5051046" cy="2711629"/>
          </a:xfrm>
          <a:prstGeom prst="rect">
            <a:avLst/>
          </a:prstGeom>
        </p:spPr>
      </p:pic>
    </p:spTree>
    <p:extLst>
      <p:ext uri="{BB962C8B-B14F-4D97-AF65-F5344CB8AC3E}">
        <p14:creationId xmlns:p14="http://schemas.microsoft.com/office/powerpoint/2010/main" val="161184233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Data Representation Chart in Power BI </a:t>
            </a:r>
            <a:endParaRPr lang="en-US" sz="2000" dirty="0">
              <a:latin typeface="Verdana" panose="020B0604030504040204" pitchFamily="34" charset="0"/>
              <a:ea typeface="Verdana" panose="020B0604030504040204" pitchFamily="34" charset="0"/>
            </a:endParaRP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779239"/>
            <a:ext cx="6627586" cy="4247317"/>
          </a:xfrm>
          <a:prstGeom prst="rect">
            <a:avLst/>
          </a:prstGeom>
        </p:spPr>
        <p:txBody>
          <a:bodyPr wrap="square">
            <a:spAutoFit/>
          </a:bodyPr>
          <a:lstStyle/>
          <a:p>
            <a:pPr marL="285750" indent="-285750">
              <a:buFont typeface="Wingdings" panose="05000000000000000000" pitchFamily="2" charset="2"/>
              <a:buChar char="v"/>
            </a:pPr>
            <a:r>
              <a:rPr lang="en-US" dirty="0"/>
              <a:t>A combo chart combines a column chart and a line chart. Combining the two charts into one lets you make a quicker comparison of the data. Combo charts can have one or two Y axes, so be sure to look closely</a:t>
            </a:r>
            <a:r>
              <a:rPr lang="en-US" dirty="0" smtClean="0"/>
              <a:t>.</a:t>
            </a:r>
            <a:endParaRPr lang="en-US" dirty="0"/>
          </a:p>
          <a:p>
            <a:pPr marL="285750" indent="-285750">
              <a:buFont typeface="Wingdings" panose="05000000000000000000" pitchFamily="2" charset="2"/>
              <a:buChar char="v"/>
            </a:pPr>
            <a:r>
              <a:rPr lang="en-US" dirty="0"/>
              <a:t>Combo charts are a great choice:</a:t>
            </a:r>
          </a:p>
          <a:p>
            <a:pPr marL="285750" indent="-285750">
              <a:buFont typeface="Wingdings" panose="05000000000000000000" pitchFamily="2" charset="2"/>
              <a:buChar char="v"/>
            </a:pPr>
            <a:endParaRPr lang="en-US" dirty="0"/>
          </a:p>
          <a:p>
            <a:pPr marL="1657350" lvl="3" indent="-285750">
              <a:buFont typeface="Wingdings" panose="05000000000000000000" pitchFamily="2" charset="2"/>
              <a:buChar char="Ø"/>
            </a:pPr>
            <a:r>
              <a:rPr lang="en-US" dirty="0"/>
              <a:t>When you have a line chart and a column chart with the same X axis</a:t>
            </a:r>
            <a:r>
              <a:rPr lang="en-US" dirty="0" smtClean="0"/>
              <a:t>.</a:t>
            </a:r>
            <a:endParaRPr lang="en-US" dirty="0"/>
          </a:p>
          <a:p>
            <a:pPr marL="1657350" lvl="3" indent="-285750">
              <a:buFont typeface="Wingdings" panose="05000000000000000000" pitchFamily="2" charset="2"/>
              <a:buChar char="Ø"/>
            </a:pPr>
            <a:r>
              <a:rPr lang="en-US" dirty="0"/>
              <a:t>To compare multiple measures with different value ranges.</a:t>
            </a:r>
          </a:p>
          <a:p>
            <a:pPr marL="1657350" lvl="3" indent="-285750">
              <a:buFont typeface="Wingdings" panose="05000000000000000000" pitchFamily="2" charset="2"/>
              <a:buChar char="Ø"/>
            </a:pPr>
            <a:r>
              <a:rPr lang="en-US" dirty="0"/>
              <a:t>To illustrate the correlation between two measures in one visual.</a:t>
            </a:r>
          </a:p>
          <a:p>
            <a:pPr marL="1657350" lvl="3" indent="-285750">
              <a:buFont typeface="Wingdings" panose="05000000000000000000" pitchFamily="2" charset="2"/>
              <a:buChar char="Ø"/>
            </a:pPr>
            <a:r>
              <a:rPr lang="en-US" dirty="0"/>
              <a:t>To check whether one measure meets the target which is defined by another measure.</a:t>
            </a:r>
          </a:p>
          <a:p>
            <a:pPr marL="1657350" lvl="3" indent="-285750">
              <a:buFont typeface="Wingdings" panose="05000000000000000000" pitchFamily="2" charset="2"/>
              <a:buChar char="Ø"/>
            </a:pPr>
            <a:r>
              <a:rPr lang="en-US" dirty="0"/>
              <a:t>To conserve canvas space.</a:t>
            </a:r>
            <a:endParaRPr lang="en-US" b="1" dirty="0"/>
          </a:p>
        </p:txBody>
      </p:sp>
      <p:sp>
        <p:nvSpPr>
          <p:cNvPr id="13" name="Rectangle 12"/>
          <p:cNvSpPr/>
          <p:nvPr/>
        </p:nvSpPr>
        <p:spPr>
          <a:xfrm>
            <a:off x="673100" y="1379129"/>
            <a:ext cx="2273300" cy="400110"/>
          </a:xfrm>
          <a:prstGeom prst="rect">
            <a:avLst/>
          </a:prstGeom>
        </p:spPr>
        <p:txBody>
          <a:bodyPr wrap="square">
            <a:spAutoFit/>
          </a:bodyPr>
          <a:lstStyle/>
          <a:p>
            <a:r>
              <a:rPr lang="en-US" sz="2000" b="1" u="sng" dirty="0"/>
              <a:t>Combo charts</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7300686" y="1779239"/>
            <a:ext cx="4365096" cy="3632555"/>
          </a:xfrm>
          <a:prstGeom prst="rect">
            <a:avLst/>
          </a:prstGeom>
        </p:spPr>
      </p:pic>
    </p:spTree>
    <p:extLst>
      <p:ext uri="{BB962C8B-B14F-4D97-AF65-F5344CB8AC3E}">
        <p14:creationId xmlns:p14="http://schemas.microsoft.com/office/powerpoint/2010/main" val="1789539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766079"/>
            <a:ext cx="4721465" cy="3693319"/>
          </a:xfrm>
          <a:prstGeom prst="rect">
            <a:avLst/>
          </a:prstGeom>
          <a:noFill/>
        </p:spPr>
        <p:txBody>
          <a:bodyPr wrap="square" rtlCol="0">
            <a:spAutoFit/>
          </a:bodyPr>
          <a:lstStyle/>
          <a:p>
            <a:pPr marL="342900" indent="-342900">
              <a:buFont typeface="Wingdings" panose="05000000000000000000" pitchFamily="2" charset="2"/>
              <a:buChar char="v"/>
            </a:pPr>
            <a:r>
              <a:rPr lang="en-US" dirty="0"/>
              <a:t>By working with BI-based key performance indicators (KPIs), you’ll gain the ability to set actionable goals. </a:t>
            </a:r>
            <a:endParaRPr lang="en-US" dirty="0" smtClean="0"/>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dirty="0" smtClean="0"/>
              <a:t>In </a:t>
            </a:r>
            <a:r>
              <a:rPr lang="en-US" dirty="0"/>
              <a:t>turn, this will accelerate your overall success by helping you to formulate strategies more effectively and work towards essential benchmarks more efficiently. </a:t>
            </a:r>
            <a:endParaRPr lang="en-US" dirty="0" smtClean="0"/>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dirty="0" smtClean="0"/>
              <a:t>By </a:t>
            </a:r>
            <a:r>
              <a:rPr lang="en-US" dirty="0"/>
              <a:t>choosing and setting the right KPI template for your business, you will be able to evaluate your goals and progress on a deeper and more accurate level.</a:t>
            </a:r>
            <a:endParaRPr lang="en-US" sz="1000" b="1" dirty="0">
              <a:latin typeface="Verdana" panose="020B0604030504040204" pitchFamily="34" charset="0"/>
              <a:ea typeface="Verdana" panose="020B0604030504040204" pitchFamily="34" charset="0"/>
            </a:endParaRPr>
          </a:p>
        </p:txBody>
      </p:sp>
      <p:sp>
        <p:nvSpPr>
          <p:cNvPr id="4" name="TextBox 3"/>
          <p:cNvSpPr txBox="1"/>
          <p:nvPr/>
        </p:nvSpPr>
        <p:spPr>
          <a:xfrm>
            <a:off x="634306" y="839456"/>
            <a:ext cx="4891553"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Verdana" panose="020B0604030504040204" pitchFamily="34" charset="0"/>
                <a:ea typeface="Verdana" panose="020B0604030504040204" pitchFamily="34" charset="0"/>
              </a:rPr>
              <a:t>They provide a wealth of insights</a:t>
            </a:r>
          </a:p>
        </p:txBody>
      </p:sp>
      <p:pic>
        <p:nvPicPr>
          <p:cNvPr id="3074" name="Picture 2" descr="Procurement trends for 2019: savings and K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859" y="1953883"/>
            <a:ext cx="6062590" cy="350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0730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Data Representation Chart in Power BI </a:t>
            </a:r>
            <a:endParaRPr lang="en-US" sz="2000" dirty="0">
              <a:latin typeface="Verdana" panose="020B0604030504040204" pitchFamily="34" charset="0"/>
              <a:ea typeface="Verdana" panose="020B0604030504040204" pitchFamily="34" charset="0"/>
            </a:endParaRP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779239"/>
            <a:ext cx="5626100" cy="3416320"/>
          </a:xfrm>
          <a:prstGeom prst="rect">
            <a:avLst/>
          </a:prstGeom>
        </p:spPr>
        <p:txBody>
          <a:bodyPr wrap="square">
            <a:spAutoFit/>
          </a:bodyPr>
          <a:lstStyle/>
          <a:p>
            <a:pPr marL="285750" indent="-285750">
              <a:buFont typeface="Wingdings" panose="05000000000000000000" pitchFamily="2" charset="2"/>
              <a:buChar char="v"/>
            </a:pPr>
            <a:r>
              <a:rPr lang="en-US" dirty="0"/>
              <a:t>The decomposition tree visual lets you visualize data across multiple dimensions.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It </a:t>
            </a:r>
            <a:r>
              <a:rPr lang="en-US" dirty="0"/>
              <a:t>automatically aggregates data and enables drilling down into your dimensions in any order.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It </a:t>
            </a:r>
            <a:r>
              <a:rPr lang="en-US" dirty="0"/>
              <a:t>is also an artificial intelligence (AI) visualization, so you can ask it to find the next dimension to drill down into based on certain criteria.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This </a:t>
            </a:r>
            <a:r>
              <a:rPr lang="en-US" dirty="0"/>
              <a:t>makes it a valuable tool for ad hoc exploration and conducting root cause analysis.</a:t>
            </a:r>
            <a:endParaRPr lang="en-US" b="1" dirty="0"/>
          </a:p>
        </p:txBody>
      </p:sp>
      <p:sp>
        <p:nvSpPr>
          <p:cNvPr id="13" name="Rectangle 12"/>
          <p:cNvSpPr/>
          <p:nvPr/>
        </p:nvSpPr>
        <p:spPr>
          <a:xfrm>
            <a:off x="673100" y="1379129"/>
            <a:ext cx="2273300" cy="400110"/>
          </a:xfrm>
          <a:prstGeom prst="rect">
            <a:avLst/>
          </a:prstGeom>
        </p:spPr>
        <p:txBody>
          <a:bodyPr wrap="square">
            <a:spAutoFit/>
          </a:bodyPr>
          <a:lstStyle/>
          <a:p>
            <a:r>
              <a:rPr lang="en-US" sz="2000" b="1" u="sng" dirty="0"/>
              <a:t>Decomposition tree</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6267199" y="1779238"/>
            <a:ext cx="5489371" cy="3997447"/>
          </a:xfrm>
          <a:prstGeom prst="rect">
            <a:avLst/>
          </a:prstGeom>
        </p:spPr>
      </p:pic>
    </p:spTree>
    <p:extLst>
      <p:ext uri="{BB962C8B-B14F-4D97-AF65-F5344CB8AC3E}">
        <p14:creationId xmlns:p14="http://schemas.microsoft.com/office/powerpoint/2010/main" val="17844947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Data Representation Chart in Power BI </a:t>
            </a:r>
            <a:endParaRPr lang="en-US" sz="2000" dirty="0">
              <a:latin typeface="Verdana" panose="020B0604030504040204" pitchFamily="34" charset="0"/>
              <a:ea typeface="Verdana" panose="020B0604030504040204" pitchFamily="34" charset="0"/>
            </a:endParaRP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808267"/>
            <a:ext cx="5626100" cy="3416320"/>
          </a:xfrm>
          <a:prstGeom prst="rect">
            <a:avLst/>
          </a:prstGeom>
        </p:spPr>
        <p:txBody>
          <a:bodyPr wrap="square">
            <a:spAutoFit/>
          </a:bodyPr>
          <a:lstStyle/>
          <a:p>
            <a:pPr marL="285750" indent="-285750">
              <a:buFont typeface="Wingdings" panose="05000000000000000000" pitchFamily="2" charset="2"/>
              <a:buChar char="v"/>
            </a:pPr>
            <a:r>
              <a:rPr lang="en-US" dirty="0"/>
              <a:t>Funnels help visualize a process that has stages, and items flow sequentially from one stage to the next. One example is a sales process that starts with leads and ends with purchase fulfillment</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i="1" dirty="0"/>
              <a:t>For example, a sales funnel that tracks customers through stages: Lead &gt; Qualified Lead &gt; Prospect &gt; Contract &gt; Close. At a glance, the shape of the funnel conveys the health of the process you're tracking. Each funnel stage represents a percentage of the total. </a:t>
            </a:r>
            <a:endParaRPr lang="en-US" b="1" i="1" dirty="0" smtClean="0"/>
          </a:p>
          <a:p>
            <a:endParaRPr lang="en-US" dirty="0"/>
          </a:p>
        </p:txBody>
      </p:sp>
      <p:sp>
        <p:nvSpPr>
          <p:cNvPr id="13" name="Rectangle 12"/>
          <p:cNvSpPr/>
          <p:nvPr/>
        </p:nvSpPr>
        <p:spPr>
          <a:xfrm>
            <a:off x="673100" y="1379129"/>
            <a:ext cx="2273300" cy="400110"/>
          </a:xfrm>
          <a:prstGeom prst="rect">
            <a:avLst/>
          </a:prstGeom>
        </p:spPr>
        <p:txBody>
          <a:bodyPr wrap="square">
            <a:spAutoFit/>
          </a:bodyPr>
          <a:lstStyle/>
          <a:p>
            <a:r>
              <a:rPr lang="en-US" sz="2000" b="1" u="sng" dirty="0"/>
              <a:t>Funnel charts</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p:cNvPicPr>
            <a:picLocks noChangeAspect="1"/>
          </p:cNvPicPr>
          <p:nvPr/>
        </p:nvPicPr>
        <p:blipFill>
          <a:blip r:embed="rId3"/>
          <a:stretch>
            <a:fillRect/>
          </a:stretch>
        </p:blipFill>
        <p:spPr>
          <a:xfrm>
            <a:off x="6289851" y="1642959"/>
            <a:ext cx="5466720" cy="3088697"/>
          </a:xfrm>
          <a:prstGeom prst="rect">
            <a:avLst/>
          </a:prstGeom>
        </p:spPr>
      </p:pic>
      <p:sp>
        <p:nvSpPr>
          <p:cNvPr id="15" name="Rectangle 14"/>
          <p:cNvSpPr/>
          <p:nvPr/>
        </p:nvSpPr>
        <p:spPr>
          <a:xfrm>
            <a:off x="634305" y="5114678"/>
            <a:ext cx="11122265" cy="923330"/>
          </a:xfrm>
          <a:prstGeom prst="rect">
            <a:avLst/>
          </a:prstGeom>
        </p:spPr>
        <p:txBody>
          <a:bodyPr wrap="square">
            <a:spAutoFit/>
          </a:bodyPr>
          <a:lstStyle/>
          <a:p>
            <a:pPr marL="285750" indent="-285750">
              <a:buFont typeface="Wingdings" panose="05000000000000000000" pitchFamily="2" charset="2"/>
              <a:buChar char="v"/>
            </a:pPr>
            <a:r>
              <a:rPr lang="en-US" dirty="0"/>
              <a:t>So, in most cases, a funnel chart is shaped like a funnel -- with the first stage being the largest, and each subsequent stage smaller than its predecessor. A pear-shaped funnel is also useful -- it can identify a problem in the process. But typically, the first stage, the "intake" stage, is the largest.</a:t>
            </a:r>
          </a:p>
        </p:txBody>
      </p:sp>
    </p:spTree>
    <p:extLst>
      <p:ext uri="{BB962C8B-B14F-4D97-AF65-F5344CB8AC3E}">
        <p14:creationId xmlns:p14="http://schemas.microsoft.com/office/powerpoint/2010/main" val="1815620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Data Representation Chart in Power BI </a:t>
            </a:r>
            <a:endParaRPr lang="en-US" sz="2000" dirty="0">
              <a:latin typeface="Verdana" panose="020B0604030504040204" pitchFamily="34" charset="0"/>
              <a:ea typeface="Verdana" panose="020B0604030504040204" pitchFamily="34" charset="0"/>
            </a:endParaRP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099" y="1808267"/>
            <a:ext cx="7578270" cy="4801314"/>
          </a:xfrm>
          <a:prstGeom prst="rect">
            <a:avLst/>
          </a:prstGeom>
        </p:spPr>
        <p:txBody>
          <a:bodyPr wrap="square">
            <a:spAutoFit/>
          </a:bodyPr>
          <a:lstStyle/>
          <a:p>
            <a:pPr marL="285750" indent="-285750">
              <a:buFont typeface="Wingdings" panose="05000000000000000000" pitchFamily="2" charset="2"/>
              <a:buChar char="v"/>
            </a:pPr>
            <a:r>
              <a:rPr lang="en-US" dirty="0"/>
              <a:t>A radial gauge chart has a circular arc and displays a single value that measures progress toward a goal/KPI.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The </a:t>
            </a:r>
            <a:r>
              <a:rPr lang="en-US" dirty="0"/>
              <a:t>goal, or target value, is represented by the line (needle). Progress toward that goal is represented by the shading.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And the value that represents that progress is shown in bold inside the arc. All possible values are spread evenly along the arc, from the minimum (left-most value) to the maximum (right-most value).</a:t>
            </a:r>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r>
              <a:rPr lang="en-US" dirty="0" smtClean="0"/>
              <a:t>In the example above, we are a car retailer, tracking our Sales team's average sales per month. Our goal is 140 and represented by the black needle. The minimum possible average sales is 0 and we've set the maximum as 200. The blue shading shows that we're currently averaging approximately 120 sales this month. Luckily, we still have another week to reach our goal.</a:t>
            </a:r>
          </a:p>
          <a:p>
            <a:pPr marL="285750" indent="-285750">
              <a:buFont typeface="Wingdings" panose="05000000000000000000" pitchFamily="2" charset="2"/>
              <a:buChar char="v"/>
            </a:pPr>
            <a:endParaRPr lang="en-US" dirty="0" smtClean="0"/>
          </a:p>
        </p:txBody>
      </p:sp>
      <p:sp>
        <p:nvSpPr>
          <p:cNvPr id="13" name="Rectangle 12"/>
          <p:cNvSpPr/>
          <p:nvPr/>
        </p:nvSpPr>
        <p:spPr>
          <a:xfrm>
            <a:off x="673100" y="1379129"/>
            <a:ext cx="2273300" cy="400110"/>
          </a:xfrm>
          <a:prstGeom prst="rect">
            <a:avLst/>
          </a:prstGeom>
        </p:spPr>
        <p:txBody>
          <a:bodyPr wrap="square">
            <a:spAutoFit/>
          </a:bodyPr>
          <a:lstStyle/>
          <a:p>
            <a:r>
              <a:rPr lang="en-US" sz="2000" b="1" u="sng" dirty="0"/>
              <a:t>Gauge charts</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8251369" y="395395"/>
            <a:ext cx="3810000" cy="3019425"/>
          </a:xfrm>
          <a:prstGeom prst="rect">
            <a:avLst/>
          </a:prstGeom>
        </p:spPr>
      </p:pic>
      <p:sp>
        <p:nvSpPr>
          <p:cNvPr id="16" name="Rectangle 15"/>
          <p:cNvSpPr/>
          <p:nvPr/>
        </p:nvSpPr>
        <p:spPr>
          <a:xfrm>
            <a:off x="8251369" y="3691740"/>
            <a:ext cx="3810000" cy="2585323"/>
          </a:xfrm>
          <a:prstGeom prst="rect">
            <a:avLst/>
          </a:prstGeom>
        </p:spPr>
        <p:txBody>
          <a:bodyPr wrap="square">
            <a:spAutoFit/>
          </a:bodyPr>
          <a:lstStyle/>
          <a:p>
            <a:pPr marL="285750" indent="-285750">
              <a:buFont typeface="Wingdings" panose="05000000000000000000" pitchFamily="2" charset="2"/>
              <a:buChar char="q"/>
            </a:pPr>
            <a:r>
              <a:rPr lang="en-US" b="1" u="sng" dirty="0">
                <a:solidFill>
                  <a:srgbClr val="FF0000"/>
                </a:solidFill>
              </a:rPr>
              <a:t>Radial gauges are a great choice to:</a:t>
            </a:r>
          </a:p>
          <a:p>
            <a:pPr marL="285750" indent="-285750">
              <a:buFont typeface="Wingdings" panose="05000000000000000000" pitchFamily="2" charset="2"/>
              <a:buChar char="q"/>
            </a:pPr>
            <a:endParaRPr lang="en-US" b="1" u="sng" dirty="0">
              <a:solidFill>
                <a:srgbClr val="FF0000"/>
              </a:solidFill>
            </a:endParaRPr>
          </a:p>
          <a:p>
            <a:pPr marL="342900" indent="-342900">
              <a:buFont typeface="+mj-lt"/>
              <a:buAutoNum type="arabicPeriod"/>
            </a:pPr>
            <a:r>
              <a:rPr lang="en-US" b="1" dirty="0"/>
              <a:t>Show progress toward a goal.</a:t>
            </a:r>
          </a:p>
          <a:p>
            <a:pPr marL="342900" indent="-342900">
              <a:buFont typeface="+mj-lt"/>
              <a:buAutoNum type="arabicPeriod"/>
            </a:pPr>
            <a:r>
              <a:rPr lang="en-US" b="1" dirty="0"/>
              <a:t>Represent a percentile measure, like a KPI.</a:t>
            </a:r>
          </a:p>
          <a:p>
            <a:pPr marL="342900" indent="-342900">
              <a:buFont typeface="+mj-lt"/>
              <a:buAutoNum type="arabicPeriod"/>
            </a:pPr>
            <a:r>
              <a:rPr lang="en-US" b="1" dirty="0"/>
              <a:t>Show the health of a single measure.</a:t>
            </a:r>
          </a:p>
          <a:p>
            <a:pPr marL="342900" indent="-342900">
              <a:buFont typeface="+mj-lt"/>
              <a:buAutoNum type="arabicPeriod"/>
            </a:pPr>
            <a:r>
              <a:rPr lang="en-US" b="1" dirty="0"/>
              <a:t>Display information that can be quickly scanned and understood.</a:t>
            </a:r>
          </a:p>
        </p:txBody>
      </p:sp>
    </p:spTree>
    <p:extLst>
      <p:ext uri="{BB962C8B-B14F-4D97-AF65-F5344CB8AC3E}">
        <p14:creationId xmlns:p14="http://schemas.microsoft.com/office/powerpoint/2010/main" val="27038566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Data Representation Chart in Power BI </a:t>
            </a:r>
            <a:endParaRPr lang="en-US" sz="2000" dirty="0">
              <a:latin typeface="Verdana" panose="020B0604030504040204" pitchFamily="34" charset="0"/>
              <a:ea typeface="Verdana" panose="020B0604030504040204" pitchFamily="34" charset="0"/>
            </a:endParaRP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808267"/>
            <a:ext cx="4668158" cy="2862322"/>
          </a:xfrm>
          <a:prstGeom prst="rect">
            <a:avLst/>
          </a:prstGeom>
        </p:spPr>
        <p:txBody>
          <a:bodyPr wrap="square">
            <a:spAutoFit/>
          </a:bodyPr>
          <a:lstStyle/>
          <a:p>
            <a:pPr marL="285750" indent="-285750">
              <a:buFont typeface="Wingdings" panose="05000000000000000000" pitchFamily="2" charset="2"/>
              <a:buChar char="v"/>
            </a:pPr>
            <a:r>
              <a:rPr lang="en-US" dirty="0"/>
              <a:t>A key influencer chart displays the major contributors to a selected result or value.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Key influencers are a great choice to help you understand the factors that influence a key metric.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b="1" dirty="0" smtClean="0"/>
              <a:t>For </a:t>
            </a:r>
            <a:r>
              <a:rPr lang="en-US" b="1" dirty="0"/>
              <a:t>example, what influences customers to place a second order or why were sales so high last June.</a:t>
            </a:r>
            <a:endParaRPr lang="en-US" b="1" dirty="0" smtClean="0"/>
          </a:p>
        </p:txBody>
      </p:sp>
      <p:sp>
        <p:nvSpPr>
          <p:cNvPr id="13" name="Rectangle 12"/>
          <p:cNvSpPr/>
          <p:nvPr/>
        </p:nvSpPr>
        <p:spPr>
          <a:xfrm>
            <a:off x="673099" y="1379129"/>
            <a:ext cx="5190671" cy="400110"/>
          </a:xfrm>
          <a:prstGeom prst="rect">
            <a:avLst/>
          </a:prstGeom>
        </p:spPr>
        <p:txBody>
          <a:bodyPr wrap="square">
            <a:spAutoFit/>
          </a:bodyPr>
          <a:lstStyle/>
          <a:p>
            <a:r>
              <a:rPr lang="en-US" sz="2000" b="1" u="sng" dirty="0"/>
              <a:t>Key influencers chart</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stretch>
            <a:fillRect/>
          </a:stretch>
        </p:blipFill>
        <p:spPr>
          <a:xfrm>
            <a:off x="5863770" y="1163685"/>
            <a:ext cx="5892801" cy="5023613"/>
          </a:xfrm>
          <a:prstGeom prst="rect">
            <a:avLst/>
          </a:prstGeom>
        </p:spPr>
      </p:pic>
    </p:spTree>
    <p:extLst>
      <p:ext uri="{BB962C8B-B14F-4D97-AF65-F5344CB8AC3E}">
        <p14:creationId xmlns:p14="http://schemas.microsoft.com/office/powerpoint/2010/main" val="30120915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Representation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Data Representation Chart in Power BI </a:t>
            </a:r>
            <a:endParaRPr lang="en-US" sz="2000" dirty="0">
              <a:latin typeface="Verdana" panose="020B0604030504040204" pitchFamily="34" charset="0"/>
              <a:ea typeface="Verdana" panose="020B0604030504040204" pitchFamily="34" charset="0"/>
            </a:endParaRPr>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808267"/>
            <a:ext cx="4668158" cy="3139321"/>
          </a:xfrm>
          <a:prstGeom prst="rect">
            <a:avLst/>
          </a:prstGeom>
        </p:spPr>
        <p:txBody>
          <a:bodyPr wrap="square">
            <a:spAutoFit/>
          </a:bodyPr>
          <a:lstStyle/>
          <a:p>
            <a:pPr marL="285750" indent="-285750">
              <a:buFont typeface="Wingdings" panose="05000000000000000000" pitchFamily="2" charset="2"/>
              <a:buChar char="v"/>
            </a:pPr>
            <a:r>
              <a:rPr lang="en-US" dirty="0"/>
              <a:t>A Key Performance Indicator (KPI) is a visual cue that communicates the amount of progress made toward a measurable goal.</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KPIs are a great choice:</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To measure progress (what am I ahead or behind on</a:t>
            </a:r>
            <a:r>
              <a:rPr lang="en-US"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To measure distance to a goal (how far ahead or behind am I?).</a:t>
            </a:r>
            <a:endParaRPr lang="en-US" b="1" dirty="0" smtClean="0"/>
          </a:p>
        </p:txBody>
      </p:sp>
      <p:sp>
        <p:nvSpPr>
          <p:cNvPr id="13" name="Rectangle 12"/>
          <p:cNvSpPr/>
          <p:nvPr/>
        </p:nvSpPr>
        <p:spPr>
          <a:xfrm>
            <a:off x="673099" y="1379129"/>
            <a:ext cx="5190671" cy="400110"/>
          </a:xfrm>
          <a:prstGeom prst="rect">
            <a:avLst/>
          </a:prstGeom>
        </p:spPr>
        <p:txBody>
          <a:bodyPr wrap="square">
            <a:spAutoFit/>
          </a:bodyPr>
          <a:lstStyle/>
          <a:p>
            <a:r>
              <a:rPr lang="en-US" sz="2000" b="1" u="sng"/>
              <a:t>KPIs</a:t>
            </a:r>
            <a:endParaRPr lang="en-US" sz="2000" b="1" u="sng" dirty="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a:stretch>
            <a:fillRect/>
          </a:stretch>
        </p:blipFill>
        <p:spPr>
          <a:xfrm>
            <a:off x="5990194" y="2064131"/>
            <a:ext cx="5581319" cy="3460418"/>
          </a:xfrm>
          <a:prstGeom prst="rect">
            <a:avLst/>
          </a:prstGeom>
        </p:spPr>
      </p:pic>
    </p:spTree>
    <p:extLst>
      <p:ext uri="{BB962C8B-B14F-4D97-AF65-F5344CB8AC3E}">
        <p14:creationId xmlns:p14="http://schemas.microsoft.com/office/powerpoint/2010/main" val="17870248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Binding</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10154557" cy="3139321"/>
          </a:xfrm>
          <a:prstGeom prst="rect">
            <a:avLst/>
          </a:prstGeom>
        </p:spPr>
        <p:txBody>
          <a:bodyPr wrap="square">
            <a:spAutoFit/>
          </a:bodyPr>
          <a:lstStyle/>
          <a:p>
            <a:pPr marL="285750" indent="-285750">
              <a:buFont typeface="Wingdings" panose="05000000000000000000" pitchFamily="2" charset="2"/>
              <a:buChar char="v"/>
            </a:pPr>
            <a:r>
              <a:rPr lang="en-US" dirty="0"/>
              <a:t>Data binding is the process of associating a set of data, usually a data model or the result set of a query, with a report element.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Data </a:t>
            </a:r>
            <a:r>
              <a:rPr lang="en-US" dirty="0"/>
              <a:t>binding is most common with table, chart, and section elements, but can also be used with text-based elements.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It </a:t>
            </a:r>
            <a:r>
              <a:rPr lang="en-US" dirty="0"/>
              <a:t>can be done easily through the Designer, in which case the binding information is stored in the report template.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Binding </a:t>
            </a:r>
            <a:r>
              <a:rPr lang="en-US" dirty="0"/>
              <a:t>is also possible programmatically, through report scripting and can also be statically embedded into the element.</a:t>
            </a:r>
            <a:endParaRPr lang="en-US" b="1" dirty="0" smtClean="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531482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Collection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10154557" cy="3693319"/>
          </a:xfrm>
          <a:prstGeom prst="rect">
            <a:avLst/>
          </a:prstGeom>
        </p:spPr>
        <p:txBody>
          <a:bodyPr wrap="square">
            <a:spAutoFit/>
          </a:bodyPr>
          <a:lstStyle/>
          <a:p>
            <a:pPr marL="285750" indent="-285750">
              <a:buFont typeface="Wingdings" panose="05000000000000000000" pitchFamily="2" charset="2"/>
              <a:buChar char="v"/>
            </a:pPr>
            <a:r>
              <a:rPr lang="en-US" dirty="0"/>
              <a:t>Data collection is the process of gathering and measuring information on targeted variables in an established system, which then enables one to answer relevant questions and evaluate outcomes.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Data </a:t>
            </a:r>
            <a:r>
              <a:rPr lang="en-US" dirty="0"/>
              <a:t>collection is a research component in all study fields, including physical and social sciences, humanities, and business</a:t>
            </a:r>
            <a:r>
              <a:rPr lang="en-US" dirty="0" smtClean="0"/>
              <a:t>.</a:t>
            </a:r>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v"/>
            </a:pPr>
            <a:endParaRPr lang="en-US" b="1" dirty="0"/>
          </a:p>
          <a:p>
            <a:pPr marL="285750" indent="-285750">
              <a:buFont typeface="Wingdings" panose="05000000000000000000" pitchFamily="2" charset="2"/>
              <a:buChar char="v"/>
            </a:pPr>
            <a:r>
              <a:rPr lang="en-US" b="1" dirty="0" smtClean="0"/>
              <a:t>Type of Data in Big Data: </a:t>
            </a:r>
          </a:p>
          <a:p>
            <a:pPr marL="3486150" lvl="7" indent="-285750">
              <a:buFont typeface="Wingdings" panose="05000000000000000000" pitchFamily="2" charset="2"/>
              <a:buChar char="q"/>
            </a:pPr>
            <a:r>
              <a:rPr lang="en-US" b="1" dirty="0"/>
              <a:t>Structured Data</a:t>
            </a:r>
          </a:p>
          <a:p>
            <a:pPr marL="3486150" lvl="7" indent="-285750">
              <a:buFont typeface="Wingdings" panose="05000000000000000000" pitchFamily="2" charset="2"/>
              <a:buChar char="q"/>
            </a:pPr>
            <a:r>
              <a:rPr lang="en-US" b="1" dirty="0"/>
              <a:t>Unstructured Data</a:t>
            </a:r>
          </a:p>
          <a:p>
            <a:pPr marL="3486150" lvl="7" indent="-285750">
              <a:buFont typeface="Wingdings" panose="05000000000000000000" pitchFamily="2" charset="2"/>
              <a:buChar char="q"/>
            </a:pPr>
            <a:r>
              <a:rPr lang="en-US" b="1" dirty="0"/>
              <a:t>Semi-Structured Data</a:t>
            </a:r>
          </a:p>
          <a:p>
            <a:pPr lvl="7"/>
            <a:endParaRPr lang="en-US" b="1" dirty="0"/>
          </a:p>
          <a:p>
            <a:pPr marL="285750" indent="-285750">
              <a:buFont typeface="Wingdings" panose="05000000000000000000" pitchFamily="2" charset="2"/>
              <a:buChar char="v"/>
            </a:pPr>
            <a:endParaRPr lang="en-US" b="1" dirty="0" smtClean="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535735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Collection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10154557" cy="4524315"/>
          </a:xfrm>
          <a:prstGeom prst="rect">
            <a:avLst/>
          </a:prstGeom>
        </p:spPr>
        <p:txBody>
          <a:bodyPr wrap="square">
            <a:spAutoFit/>
          </a:bodyPr>
          <a:lstStyle/>
          <a:p>
            <a:pPr marL="285750" indent="-285750">
              <a:buFont typeface="Wingdings" panose="05000000000000000000" pitchFamily="2" charset="2"/>
              <a:buChar char="v"/>
            </a:pPr>
            <a:r>
              <a:rPr lang="en-US" dirty="0"/>
              <a:t>Any data that can be processed, accessed and stored as a fixed-format is named structured </a:t>
            </a:r>
            <a:r>
              <a:rPr lang="en-US" dirty="0" smtClean="0"/>
              <a:t>data.</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Throughout </a:t>
            </a:r>
            <a:r>
              <a:rPr lang="en-US" dirty="0"/>
              <a:t>some period, ability in software engineering has made more noteworthy progress in creating techniques for working with such sort of data and inferring an incentive out of </a:t>
            </a:r>
            <a:r>
              <a:rPr lang="en-US" dirty="0" smtClean="0"/>
              <a:t>it.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Notwithstanding</a:t>
            </a:r>
            <a:r>
              <a:rPr lang="en-US" dirty="0"/>
              <a:t>, these days, we are anticipating issues when the size of such data develops to an enormous degree, average sizes are being in the fury of various zettabytes.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Structured data in big data is the most straightforward to work with.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Structured </a:t>
            </a:r>
            <a:r>
              <a:rPr lang="en-US" dirty="0"/>
              <a:t>data is a types of big data that profoundly coordinated with measurements described by setting parameters.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It’s all your quantitative data: </a:t>
            </a:r>
          </a:p>
          <a:p>
            <a:pPr marL="285750" indent="-285750">
              <a:buFont typeface="Wingdings" panose="05000000000000000000" pitchFamily="2" charset="2"/>
              <a:buChar char="v"/>
            </a:pPr>
            <a:endParaRPr lang="en-US" dirty="0"/>
          </a:p>
          <a:p>
            <a:pPr marL="3486150" lvl="7" indent="-285750">
              <a:buFont typeface="Wingdings" panose="05000000000000000000" pitchFamily="2" charset="2"/>
              <a:buChar char="Ø"/>
            </a:pPr>
            <a:r>
              <a:rPr lang="en-US" dirty="0" smtClean="0"/>
              <a:t>Address, Debit/credit </a:t>
            </a:r>
            <a:r>
              <a:rPr lang="en-US" dirty="0"/>
              <a:t>card </a:t>
            </a:r>
            <a:r>
              <a:rPr lang="en-US" dirty="0" smtClean="0"/>
              <a:t>numbers, Age, Expenses, Contact, Billing </a:t>
            </a:r>
            <a:endParaRPr lang="en-US" b="1" dirty="0" smtClean="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Structured Data</a:t>
            </a:r>
          </a:p>
        </p:txBody>
      </p:sp>
    </p:spTree>
    <p:extLst>
      <p:ext uri="{BB962C8B-B14F-4D97-AF65-F5344CB8AC3E}">
        <p14:creationId xmlns:p14="http://schemas.microsoft.com/office/powerpoint/2010/main" val="33827032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Collection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10154557" cy="369332"/>
          </a:xfrm>
          <a:prstGeom prst="rect">
            <a:avLst/>
          </a:prstGeom>
        </p:spPr>
        <p:txBody>
          <a:bodyPr wrap="square">
            <a:spAutoFit/>
          </a:bodyPr>
          <a:lstStyle/>
          <a:p>
            <a:pPr marL="285750" indent="-285750">
              <a:buFont typeface="Wingdings" panose="05000000000000000000" pitchFamily="2" charset="2"/>
              <a:buChar char="v"/>
            </a:pPr>
            <a:r>
              <a:rPr lang="en-US" dirty="0" smtClean="0"/>
              <a:t>An </a:t>
            </a:r>
            <a:r>
              <a:rPr lang="en-US" dirty="0"/>
              <a:t>‘Employee’ table in a database is a Structured Data Examples</a:t>
            </a:r>
            <a:r>
              <a:rPr lang="en-US" dirty="0" smtClean="0"/>
              <a:t>. </a:t>
            </a:r>
            <a:endParaRPr lang="en-US" b="1" dirty="0" smtClean="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Structured Data</a:t>
            </a:r>
          </a:p>
        </p:txBody>
      </p:sp>
      <p:graphicFrame>
        <p:nvGraphicFramePr>
          <p:cNvPr id="15" name="Table 14"/>
          <p:cNvGraphicFramePr>
            <a:graphicFrameLocks noGrp="1"/>
          </p:cNvGraphicFramePr>
          <p:nvPr>
            <p:extLst>
              <p:ext uri="{D42A27DB-BD31-4B8C-83A1-F6EECF244321}">
                <p14:modId xmlns:p14="http://schemas.microsoft.com/office/powerpoint/2010/main" val="2420555192"/>
              </p:ext>
            </p:extLst>
          </p:nvPr>
        </p:nvGraphicFramePr>
        <p:xfrm>
          <a:off x="460375" y="2308125"/>
          <a:ext cx="6677845" cy="3230738"/>
        </p:xfrm>
        <a:graphic>
          <a:graphicData uri="http://schemas.openxmlformats.org/drawingml/2006/table">
            <a:tbl>
              <a:tblPr>
                <a:tableStyleId>{3C2FFA5D-87B4-456A-9821-1D502468CF0F}</a:tableStyleId>
              </a:tblPr>
              <a:tblGrid>
                <a:gridCol w="1335569">
                  <a:extLst>
                    <a:ext uri="{9D8B030D-6E8A-4147-A177-3AD203B41FA5}">
                      <a16:colId xmlns:a16="http://schemas.microsoft.com/office/drawing/2014/main" val="99316767"/>
                    </a:ext>
                  </a:extLst>
                </a:gridCol>
                <a:gridCol w="1335569">
                  <a:extLst>
                    <a:ext uri="{9D8B030D-6E8A-4147-A177-3AD203B41FA5}">
                      <a16:colId xmlns:a16="http://schemas.microsoft.com/office/drawing/2014/main" val="4077229407"/>
                    </a:ext>
                  </a:extLst>
                </a:gridCol>
                <a:gridCol w="1335569">
                  <a:extLst>
                    <a:ext uri="{9D8B030D-6E8A-4147-A177-3AD203B41FA5}">
                      <a16:colId xmlns:a16="http://schemas.microsoft.com/office/drawing/2014/main" val="2007606793"/>
                    </a:ext>
                  </a:extLst>
                </a:gridCol>
                <a:gridCol w="1335569">
                  <a:extLst>
                    <a:ext uri="{9D8B030D-6E8A-4147-A177-3AD203B41FA5}">
                      <a16:colId xmlns:a16="http://schemas.microsoft.com/office/drawing/2014/main" val="1390649424"/>
                    </a:ext>
                  </a:extLst>
                </a:gridCol>
                <a:gridCol w="1335569">
                  <a:extLst>
                    <a:ext uri="{9D8B030D-6E8A-4147-A177-3AD203B41FA5}">
                      <a16:colId xmlns:a16="http://schemas.microsoft.com/office/drawing/2014/main" val="2337056999"/>
                    </a:ext>
                  </a:extLst>
                </a:gridCol>
              </a:tblGrid>
              <a:tr h="718634">
                <a:tc>
                  <a:txBody>
                    <a:bodyPr/>
                    <a:lstStyle/>
                    <a:p>
                      <a:pPr fontAlgn="base"/>
                      <a:r>
                        <a:rPr lang="en-US" b="1">
                          <a:effectLst/>
                        </a:rPr>
                        <a:t>Employee_ID</a:t>
                      </a:r>
                      <a:endParaRPr lang="en-US" b="1">
                        <a:effectLst/>
                        <a:latin typeface="inherit"/>
                      </a:endParaRPr>
                    </a:p>
                  </a:txBody>
                  <a:tcPr anchor="ctr"/>
                </a:tc>
                <a:tc>
                  <a:txBody>
                    <a:bodyPr/>
                    <a:lstStyle/>
                    <a:p>
                      <a:pPr fontAlgn="base"/>
                      <a:r>
                        <a:rPr lang="en-US" b="1">
                          <a:effectLst/>
                        </a:rPr>
                        <a:t>Employee_Name</a:t>
                      </a:r>
                      <a:endParaRPr lang="en-US" b="1">
                        <a:effectLst/>
                        <a:latin typeface="inherit"/>
                      </a:endParaRPr>
                    </a:p>
                  </a:txBody>
                  <a:tcPr anchor="ctr"/>
                </a:tc>
                <a:tc>
                  <a:txBody>
                    <a:bodyPr/>
                    <a:lstStyle/>
                    <a:p>
                      <a:pPr fontAlgn="base"/>
                      <a:r>
                        <a:rPr lang="en-US" b="1" dirty="0">
                          <a:effectLst/>
                        </a:rPr>
                        <a:t>Gender</a:t>
                      </a:r>
                      <a:endParaRPr lang="en-US" b="1" dirty="0">
                        <a:effectLst/>
                        <a:latin typeface="inherit"/>
                      </a:endParaRPr>
                    </a:p>
                  </a:txBody>
                  <a:tcPr anchor="ctr"/>
                </a:tc>
                <a:tc>
                  <a:txBody>
                    <a:bodyPr/>
                    <a:lstStyle/>
                    <a:p>
                      <a:pPr fontAlgn="base"/>
                      <a:r>
                        <a:rPr lang="en-US" b="1">
                          <a:effectLst/>
                        </a:rPr>
                        <a:t>Department</a:t>
                      </a:r>
                      <a:endParaRPr lang="en-US" b="1">
                        <a:effectLst/>
                        <a:latin typeface="inherit"/>
                      </a:endParaRPr>
                    </a:p>
                  </a:txBody>
                  <a:tcPr anchor="ctr"/>
                </a:tc>
                <a:tc>
                  <a:txBody>
                    <a:bodyPr/>
                    <a:lstStyle/>
                    <a:p>
                      <a:pPr fontAlgn="base"/>
                      <a:r>
                        <a:rPr lang="en-US" b="1" dirty="0" err="1">
                          <a:effectLst/>
                        </a:rPr>
                        <a:t>Salary_In</a:t>
                      </a:r>
                      <a:r>
                        <a:rPr lang="en-US" b="1" dirty="0">
                          <a:effectLst/>
                        </a:rPr>
                        <a:t>_ Lacs</a:t>
                      </a:r>
                      <a:endParaRPr lang="en-US" b="1" dirty="0">
                        <a:effectLst/>
                        <a:latin typeface="inherit"/>
                      </a:endParaRPr>
                    </a:p>
                  </a:txBody>
                  <a:tcPr anchor="ctr"/>
                </a:tc>
                <a:extLst>
                  <a:ext uri="{0D108BD9-81ED-4DB2-BD59-A6C34878D82A}">
                    <a16:rowId xmlns:a16="http://schemas.microsoft.com/office/drawing/2014/main" val="4055869548"/>
                  </a:ext>
                </a:extLst>
              </a:tr>
              <a:tr h="410648">
                <a:tc>
                  <a:txBody>
                    <a:bodyPr/>
                    <a:lstStyle/>
                    <a:p>
                      <a:pPr fontAlgn="base"/>
                      <a:r>
                        <a:rPr lang="en-US">
                          <a:effectLst/>
                        </a:rPr>
                        <a:t>1865</a:t>
                      </a:r>
                      <a:endParaRPr lang="en-US">
                        <a:effectLst/>
                        <a:latin typeface="inherit"/>
                      </a:endParaRPr>
                    </a:p>
                  </a:txBody>
                  <a:tcPr anchor="ctr"/>
                </a:tc>
                <a:tc>
                  <a:txBody>
                    <a:bodyPr/>
                    <a:lstStyle/>
                    <a:p>
                      <a:pPr fontAlgn="base"/>
                      <a:r>
                        <a:rPr lang="en-US">
                          <a:effectLst/>
                        </a:rPr>
                        <a:t>Meg Lanning</a:t>
                      </a:r>
                      <a:endParaRPr lang="en-US">
                        <a:effectLst/>
                        <a:latin typeface="inherit"/>
                      </a:endParaRPr>
                    </a:p>
                  </a:txBody>
                  <a:tcPr anchor="ctr"/>
                </a:tc>
                <a:tc>
                  <a:txBody>
                    <a:bodyPr/>
                    <a:lstStyle/>
                    <a:p>
                      <a:pPr fontAlgn="base"/>
                      <a:r>
                        <a:rPr lang="en-US">
                          <a:effectLst/>
                        </a:rPr>
                        <a:t>Female</a:t>
                      </a:r>
                      <a:endParaRPr lang="en-US">
                        <a:effectLst/>
                        <a:latin typeface="inherit"/>
                      </a:endParaRPr>
                    </a:p>
                  </a:txBody>
                  <a:tcPr anchor="ctr"/>
                </a:tc>
                <a:tc>
                  <a:txBody>
                    <a:bodyPr/>
                    <a:lstStyle/>
                    <a:p>
                      <a:pPr fontAlgn="base"/>
                      <a:r>
                        <a:rPr lang="en-US">
                          <a:effectLst/>
                        </a:rPr>
                        <a:t>HR</a:t>
                      </a:r>
                      <a:endParaRPr lang="en-US">
                        <a:effectLst/>
                        <a:latin typeface="inherit"/>
                      </a:endParaRPr>
                    </a:p>
                  </a:txBody>
                  <a:tcPr anchor="ctr"/>
                </a:tc>
                <a:tc>
                  <a:txBody>
                    <a:bodyPr/>
                    <a:lstStyle/>
                    <a:p>
                      <a:pPr fontAlgn="base"/>
                      <a:r>
                        <a:rPr lang="en-US">
                          <a:effectLst/>
                        </a:rPr>
                        <a:t>6,30,000</a:t>
                      </a:r>
                      <a:endParaRPr lang="en-US">
                        <a:effectLst/>
                        <a:latin typeface="inherit"/>
                      </a:endParaRPr>
                    </a:p>
                  </a:txBody>
                  <a:tcPr anchor="ctr"/>
                </a:tc>
                <a:extLst>
                  <a:ext uri="{0D108BD9-81ED-4DB2-BD59-A6C34878D82A}">
                    <a16:rowId xmlns:a16="http://schemas.microsoft.com/office/drawing/2014/main" val="1821593903"/>
                  </a:ext>
                </a:extLst>
              </a:tr>
              <a:tr h="410648">
                <a:tc>
                  <a:txBody>
                    <a:bodyPr/>
                    <a:lstStyle/>
                    <a:p>
                      <a:pPr fontAlgn="base"/>
                      <a:r>
                        <a:rPr lang="en-US">
                          <a:effectLst/>
                        </a:rPr>
                        <a:t>2145</a:t>
                      </a:r>
                      <a:endParaRPr lang="en-US">
                        <a:effectLst/>
                        <a:latin typeface="inherit"/>
                      </a:endParaRPr>
                    </a:p>
                  </a:txBody>
                  <a:tcPr anchor="ctr"/>
                </a:tc>
                <a:tc>
                  <a:txBody>
                    <a:bodyPr/>
                    <a:lstStyle/>
                    <a:p>
                      <a:pPr fontAlgn="base"/>
                      <a:r>
                        <a:rPr lang="en-US">
                          <a:effectLst/>
                        </a:rPr>
                        <a:t>Virat Kohli</a:t>
                      </a:r>
                      <a:endParaRPr lang="en-US">
                        <a:effectLst/>
                        <a:latin typeface="inherit"/>
                      </a:endParaRPr>
                    </a:p>
                  </a:txBody>
                  <a:tcPr anchor="ctr"/>
                </a:tc>
                <a:tc>
                  <a:txBody>
                    <a:bodyPr/>
                    <a:lstStyle/>
                    <a:p>
                      <a:pPr fontAlgn="base"/>
                      <a:r>
                        <a:rPr lang="en-US">
                          <a:effectLst/>
                        </a:rPr>
                        <a:t>Male</a:t>
                      </a:r>
                      <a:endParaRPr lang="en-US">
                        <a:effectLst/>
                        <a:latin typeface="inherit"/>
                      </a:endParaRPr>
                    </a:p>
                  </a:txBody>
                  <a:tcPr anchor="ctr"/>
                </a:tc>
                <a:tc>
                  <a:txBody>
                    <a:bodyPr/>
                    <a:lstStyle/>
                    <a:p>
                      <a:pPr fontAlgn="base"/>
                      <a:r>
                        <a:rPr lang="en-US">
                          <a:effectLst/>
                        </a:rPr>
                        <a:t>Finance</a:t>
                      </a:r>
                      <a:endParaRPr lang="en-US">
                        <a:effectLst/>
                        <a:latin typeface="inherit"/>
                      </a:endParaRPr>
                    </a:p>
                  </a:txBody>
                  <a:tcPr anchor="ctr"/>
                </a:tc>
                <a:tc>
                  <a:txBody>
                    <a:bodyPr/>
                    <a:lstStyle/>
                    <a:p>
                      <a:pPr fontAlgn="base"/>
                      <a:r>
                        <a:rPr lang="en-US">
                          <a:effectLst/>
                        </a:rPr>
                        <a:t>6,30,000</a:t>
                      </a:r>
                      <a:endParaRPr lang="en-US">
                        <a:effectLst/>
                        <a:latin typeface="inherit"/>
                      </a:endParaRPr>
                    </a:p>
                  </a:txBody>
                  <a:tcPr anchor="ctr"/>
                </a:tc>
                <a:extLst>
                  <a:ext uri="{0D108BD9-81ED-4DB2-BD59-A6C34878D82A}">
                    <a16:rowId xmlns:a16="http://schemas.microsoft.com/office/drawing/2014/main" val="3581808014"/>
                  </a:ext>
                </a:extLst>
              </a:tr>
              <a:tr h="410648">
                <a:tc>
                  <a:txBody>
                    <a:bodyPr/>
                    <a:lstStyle/>
                    <a:p>
                      <a:pPr fontAlgn="base"/>
                      <a:r>
                        <a:rPr lang="en-US">
                          <a:effectLst/>
                        </a:rPr>
                        <a:t>4500</a:t>
                      </a:r>
                      <a:endParaRPr lang="en-US">
                        <a:effectLst/>
                        <a:latin typeface="inherit"/>
                      </a:endParaRPr>
                    </a:p>
                  </a:txBody>
                  <a:tcPr anchor="ctr"/>
                </a:tc>
                <a:tc>
                  <a:txBody>
                    <a:bodyPr/>
                    <a:lstStyle/>
                    <a:p>
                      <a:pPr fontAlgn="base"/>
                      <a:r>
                        <a:rPr lang="en-US">
                          <a:effectLst/>
                        </a:rPr>
                        <a:t>Ellyse Perry</a:t>
                      </a:r>
                      <a:endParaRPr lang="en-US">
                        <a:effectLst/>
                        <a:latin typeface="inherit"/>
                      </a:endParaRPr>
                    </a:p>
                  </a:txBody>
                  <a:tcPr anchor="ctr"/>
                </a:tc>
                <a:tc>
                  <a:txBody>
                    <a:bodyPr/>
                    <a:lstStyle/>
                    <a:p>
                      <a:pPr fontAlgn="base"/>
                      <a:r>
                        <a:rPr lang="en-US">
                          <a:effectLst/>
                        </a:rPr>
                        <a:t>Female</a:t>
                      </a:r>
                      <a:endParaRPr lang="en-US">
                        <a:effectLst/>
                        <a:latin typeface="inherit"/>
                      </a:endParaRPr>
                    </a:p>
                  </a:txBody>
                  <a:tcPr anchor="ctr"/>
                </a:tc>
                <a:tc>
                  <a:txBody>
                    <a:bodyPr/>
                    <a:lstStyle/>
                    <a:p>
                      <a:pPr fontAlgn="base"/>
                      <a:r>
                        <a:rPr lang="en-US">
                          <a:effectLst/>
                        </a:rPr>
                        <a:t>HR</a:t>
                      </a:r>
                      <a:endParaRPr lang="en-US">
                        <a:effectLst/>
                        <a:latin typeface="inherit"/>
                      </a:endParaRPr>
                    </a:p>
                  </a:txBody>
                  <a:tcPr anchor="ctr"/>
                </a:tc>
                <a:tc>
                  <a:txBody>
                    <a:bodyPr/>
                    <a:lstStyle/>
                    <a:p>
                      <a:pPr fontAlgn="base"/>
                      <a:r>
                        <a:rPr lang="en-US">
                          <a:effectLst/>
                        </a:rPr>
                        <a:t>4,00,000</a:t>
                      </a:r>
                      <a:endParaRPr lang="en-US">
                        <a:effectLst/>
                        <a:latin typeface="inherit"/>
                      </a:endParaRPr>
                    </a:p>
                  </a:txBody>
                  <a:tcPr anchor="ctr"/>
                </a:tc>
                <a:extLst>
                  <a:ext uri="{0D108BD9-81ED-4DB2-BD59-A6C34878D82A}">
                    <a16:rowId xmlns:a16="http://schemas.microsoft.com/office/drawing/2014/main" val="266858998"/>
                  </a:ext>
                </a:extLst>
              </a:tr>
              <a:tr h="410648">
                <a:tc>
                  <a:txBody>
                    <a:bodyPr/>
                    <a:lstStyle/>
                    <a:p>
                      <a:pPr fontAlgn="base"/>
                      <a:r>
                        <a:rPr lang="en-US" dirty="0">
                          <a:effectLst/>
                        </a:rPr>
                        <a:t>5475</a:t>
                      </a:r>
                      <a:endParaRPr lang="en-US" dirty="0">
                        <a:effectLst/>
                        <a:latin typeface="inherit"/>
                      </a:endParaRPr>
                    </a:p>
                  </a:txBody>
                  <a:tcPr anchor="ctr"/>
                </a:tc>
                <a:tc>
                  <a:txBody>
                    <a:bodyPr/>
                    <a:lstStyle/>
                    <a:p>
                      <a:pPr fontAlgn="base"/>
                      <a:r>
                        <a:rPr lang="en-US">
                          <a:effectLst/>
                        </a:rPr>
                        <a:t>Alyssa Healy</a:t>
                      </a:r>
                      <a:endParaRPr lang="en-US">
                        <a:effectLst/>
                        <a:latin typeface="inherit"/>
                      </a:endParaRPr>
                    </a:p>
                  </a:txBody>
                  <a:tcPr anchor="ctr"/>
                </a:tc>
                <a:tc>
                  <a:txBody>
                    <a:bodyPr/>
                    <a:lstStyle/>
                    <a:p>
                      <a:pPr fontAlgn="base"/>
                      <a:r>
                        <a:rPr lang="en-US">
                          <a:effectLst/>
                        </a:rPr>
                        <a:t>Female</a:t>
                      </a:r>
                      <a:endParaRPr lang="en-US">
                        <a:effectLst/>
                        <a:latin typeface="inherit"/>
                      </a:endParaRPr>
                    </a:p>
                  </a:txBody>
                  <a:tcPr anchor="ctr"/>
                </a:tc>
                <a:tc>
                  <a:txBody>
                    <a:bodyPr/>
                    <a:lstStyle/>
                    <a:p>
                      <a:pPr fontAlgn="base"/>
                      <a:r>
                        <a:rPr lang="en-US">
                          <a:effectLst/>
                        </a:rPr>
                        <a:t>HR</a:t>
                      </a:r>
                      <a:endParaRPr lang="en-US">
                        <a:effectLst/>
                        <a:latin typeface="inherit"/>
                      </a:endParaRPr>
                    </a:p>
                  </a:txBody>
                  <a:tcPr anchor="ctr"/>
                </a:tc>
                <a:tc>
                  <a:txBody>
                    <a:bodyPr/>
                    <a:lstStyle/>
                    <a:p>
                      <a:pPr fontAlgn="base"/>
                      <a:r>
                        <a:rPr lang="en-US">
                          <a:effectLst/>
                        </a:rPr>
                        <a:t>4,00,000</a:t>
                      </a:r>
                      <a:endParaRPr lang="en-US">
                        <a:effectLst/>
                        <a:latin typeface="inherit"/>
                      </a:endParaRPr>
                    </a:p>
                  </a:txBody>
                  <a:tcPr anchor="ctr"/>
                </a:tc>
                <a:extLst>
                  <a:ext uri="{0D108BD9-81ED-4DB2-BD59-A6C34878D82A}">
                    <a16:rowId xmlns:a16="http://schemas.microsoft.com/office/drawing/2014/main" val="2543874742"/>
                  </a:ext>
                </a:extLst>
              </a:tr>
              <a:tr h="410648">
                <a:tc>
                  <a:txBody>
                    <a:bodyPr/>
                    <a:lstStyle/>
                    <a:p>
                      <a:pPr fontAlgn="base"/>
                      <a:r>
                        <a:rPr lang="en-US">
                          <a:effectLst/>
                        </a:rPr>
                        <a:t>6570</a:t>
                      </a:r>
                      <a:endParaRPr lang="en-US">
                        <a:effectLst/>
                        <a:latin typeface="inherit"/>
                      </a:endParaRPr>
                    </a:p>
                  </a:txBody>
                  <a:tcPr anchor="ctr"/>
                </a:tc>
                <a:tc>
                  <a:txBody>
                    <a:bodyPr/>
                    <a:lstStyle/>
                    <a:p>
                      <a:pPr fontAlgn="base"/>
                      <a:r>
                        <a:rPr lang="en-US">
                          <a:effectLst/>
                        </a:rPr>
                        <a:t>Rohit Sharma</a:t>
                      </a:r>
                      <a:endParaRPr lang="en-US">
                        <a:effectLst/>
                        <a:latin typeface="inherit"/>
                      </a:endParaRPr>
                    </a:p>
                  </a:txBody>
                  <a:tcPr anchor="ctr"/>
                </a:tc>
                <a:tc>
                  <a:txBody>
                    <a:bodyPr/>
                    <a:lstStyle/>
                    <a:p>
                      <a:pPr fontAlgn="base"/>
                      <a:r>
                        <a:rPr lang="en-US">
                          <a:effectLst/>
                        </a:rPr>
                        <a:t>Male</a:t>
                      </a:r>
                      <a:endParaRPr lang="en-US">
                        <a:effectLst/>
                        <a:latin typeface="inherit"/>
                      </a:endParaRPr>
                    </a:p>
                  </a:txBody>
                  <a:tcPr anchor="ctr"/>
                </a:tc>
                <a:tc>
                  <a:txBody>
                    <a:bodyPr/>
                    <a:lstStyle/>
                    <a:p>
                      <a:pPr fontAlgn="base"/>
                      <a:r>
                        <a:rPr lang="en-US">
                          <a:effectLst/>
                        </a:rPr>
                        <a:t>Finance</a:t>
                      </a:r>
                      <a:endParaRPr lang="en-US">
                        <a:effectLst/>
                        <a:latin typeface="inherit"/>
                      </a:endParaRPr>
                    </a:p>
                  </a:txBody>
                  <a:tcPr anchor="ctr"/>
                </a:tc>
                <a:tc>
                  <a:txBody>
                    <a:bodyPr/>
                    <a:lstStyle/>
                    <a:p>
                      <a:pPr fontAlgn="base"/>
                      <a:r>
                        <a:rPr lang="en-US" dirty="0">
                          <a:effectLst/>
                        </a:rPr>
                        <a:t>5,30,000</a:t>
                      </a:r>
                      <a:endParaRPr lang="en-US" dirty="0">
                        <a:effectLst/>
                        <a:latin typeface="inherit"/>
                      </a:endParaRPr>
                    </a:p>
                  </a:txBody>
                  <a:tcPr anchor="ctr"/>
                </a:tc>
                <a:extLst>
                  <a:ext uri="{0D108BD9-81ED-4DB2-BD59-A6C34878D82A}">
                    <a16:rowId xmlns:a16="http://schemas.microsoft.com/office/drawing/2014/main" val="55774923"/>
                  </a:ext>
                </a:extLst>
              </a:tr>
            </a:tbl>
          </a:graphicData>
        </a:graphic>
      </p:graphicFrame>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7402286" y="1327819"/>
            <a:ext cx="4586514" cy="4871362"/>
          </a:xfrm>
          <a:prstGeom prst="rect">
            <a:avLst/>
          </a:prstGeom>
        </p:spPr>
      </p:pic>
    </p:spTree>
    <p:extLst>
      <p:ext uri="{BB962C8B-B14F-4D97-AF65-F5344CB8AC3E}">
        <p14:creationId xmlns:p14="http://schemas.microsoft.com/office/powerpoint/2010/main" val="193930379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Collection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10154557" cy="5355312"/>
          </a:xfrm>
          <a:prstGeom prst="rect">
            <a:avLst/>
          </a:prstGeom>
        </p:spPr>
        <p:txBody>
          <a:bodyPr wrap="square">
            <a:spAutoFit/>
          </a:bodyPr>
          <a:lstStyle/>
          <a:p>
            <a:pPr marL="285750" indent="-285750">
              <a:buFont typeface="Wingdings" panose="05000000000000000000" pitchFamily="2" charset="2"/>
              <a:buChar char="v"/>
            </a:pPr>
            <a:r>
              <a:rPr lang="en-US" dirty="0"/>
              <a:t>Unstructured data is information that is not arranged according to a pre-set data model or schema, and therefore cannot be stored in a traditional relational database or RDBMS.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Text </a:t>
            </a:r>
            <a:r>
              <a:rPr lang="en-US" dirty="0"/>
              <a:t>and multimedia are two common types of unstructured content.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Many </a:t>
            </a:r>
            <a:r>
              <a:rPr lang="en-US" dirty="0"/>
              <a:t>business documents are unstructured, as are email messages, videos, photos, webpages, and audio </a:t>
            </a:r>
            <a:r>
              <a:rPr lang="en-US" dirty="0" smtClean="0"/>
              <a:t>files.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From </a:t>
            </a:r>
            <a:r>
              <a:rPr lang="en-US" dirty="0"/>
              <a:t>80 to 90 percent of data generated and collected by organizations, is unstructured,, and its volumes are growing rapidly — many times faster than the rate of growth for structured </a:t>
            </a:r>
            <a:r>
              <a:rPr lang="en-US" dirty="0" smtClean="0"/>
              <a:t>databases.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Unstructured </a:t>
            </a:r>
            <a:r>
              <a:rPr lang="en-US" dirty="0"/>
              <a:t>data stores contain a wealth of information that can be used to guide business </a:t>
            </a:r>
            <a:r>
              <a:rPr lang="en-US" dirty="0" smtClean="0"/>
              <a:t>decisions.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However</a:t>
            </a:r>
            <a:r>
              <a:rPr lang="en-US" dirty="0"/>
              <a:t>, unstructured data has historically been very difficult to analyze. </a:t>
            </a:r>
            <a:endParaRPr lang="en-US" dirty="0" smtClean="0"/>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smtClean="0"/>
              <a:t>With </a:t>
            </a:r>
            <a:r>
              <a:rPr lang="en-US" dirty="0"/>
              <a:t>the help of AI and machine learning, new software tools are emerging that can search through vast quantities of it to uncover beneficial and actionable business intelligence.</a:t>
            </a:r>
          </a:p>
          <a:p>
            <a:r>
              <a:rPr lang="en-US" dirty="0"/>
              <a:t/>
            </a:r>
            <a:br>
              <a:rPr lang="en-US" dirty="0"/>
            </a:br>
            <a:endParaRPr lang="en-US" b="1" dirty="0" smtClean="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Unstructured </a:t>
            </a:r>
            <a:r>
              <a:rPr lang="en-US" sz="2000" dirty="0" smtClean="0">
                <a:latin typeface="Verdana" panose="020B0604030504040204" pitchFamily="34" charset="0"/>
                <a:ea typeface="Verdana" panose="020B0604030504040204" pitchFamily="34" charset="0"/>
              </a:rPr>
              <a:t>Data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1527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766079"/>
            <a:ext cx="4721465" cy="3139321"/>
          </a:xfrm>
          <a:prstGeom prst="rect">
            <a:avLst/>
          </a:prstGeom>
          <a:noFill/>
        </p:spPr>
        <p:txBody>
          <a:bodyPr wrap="square" rtlCol="0">
            <a:spAutoFit/>
          </a:bodyPr>
          <a:lstStyle/>
          <a:p>
            <a:pPr marL="342900" indent="-342900">
              <a:buFont typeface="Wingdings" panose="05000000000000000000" pitchFamily="2" charset="2"/>
              <a:buChar char="v"/>
            </a:pPr>
            <a:endParaRPr lang="en-US" dirty="0" smtClean="0"/>
          </a:p>
          <a:p>
            <a:pPr marL="342900" indent="-342900">
              <a:buFont typeface="Wingdings" panose="05000000000000000000" pitchFamily="2" charset="2"/>
              <a:buChar char="v"/>
            </a:pPr>
            <a:r>
              <a:rPr lang="en-US" dirty="0" smtClean="0"/>
              <a:t>Another </a:t>
            </a:r>
            <a:r>
              <a:rPr lang="en-US" dirty="0"/>
              <a:t>key concept of business intelligence is the ability to predict future trends. </a:t>
            </a:r>
            <a:endParaRPr lang="en-US" dirty="0" smtClean="0"/>
          </a:p>
          <a:p>
            <a:pPr marL="342900" indent="-342900">
              <a:buFont typeface="Wingdings" panose="05000000000000000000" pitchFamily="2" charset="2"/>
              <a:buChar char="v"/>
            </a:pPr>
            <a:endParaRPr lang="en-US" dirty="0" smtClean="0"/>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dirty="0" smtClean="0"/>
              <a:t>The </a:t>
            </a:r>
            <a:r>
              <a:rPr lang="en-US" dirty="0"/>
              <a:t>digestible patterns and information served up by </a:t>
            </a:r>
            <a:r>
              <a:rPr lang="en-US" dirty="0" smtClean="0"/>
              <a:t>BI </a:t>
            </a:r>
            <a:r>
              <a:rPr lang="en-US" dirty="0"/>
              <a:t>tools and solutions offer a viable means of predicting future outcomes and putting plans in place to either prevent calamities from occurring or take advantage of potential trends before your competitors.</a:t>
            </a:r>
            <a:endParaRPr lang="en-US" sz="1000" b="1" dirty="0">
              <a:latin typeface="Verdana" panose="020B0604030504040204" pitchFamily="34" charset="0"/>
              <a:ea typeface="Verdana" panose="020B0604030504040204" pitchFamily="34" charset="0"/>
            </a:endParaRPr>
          </a:p>
        </p:txBody>
      </p:sp>
      <p:sp>
        <p:nvSpPr>
          <p:cNvPr id="4" name="TextBox 3"/>
          <p:cNvSpPr txBox="1"/>
          <p:nvPr/>
        </p:nvSpPr>
        <p:spPr>
          <a:xfrm>
            <a:off x="634306" y="839456"/>
            <a:ext cx="5287523"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Verdana" panose="020B0604030504040204" pitchFamily="34" charset="0"/>
                <a:ea typeface="Verdana" panose="020B0604030504040204" pitchFamily="34" charset="0"/>
              </a:rPr>
              <a:t>You can predict your business future</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5921829" y="1766079"/>
            <a:ext cx="5686876" cy="3401007"/>
          </a:xfrm>
          <a:prstGeom prst="rect">
            <a:avLst/>
          </a:prstGeom>
        </p:spPr>
      </p:pic>
    </p:spTree>
    <p:extLst>
      <p:ext uri="{BB962C8B-B14F-4D97-AF65-F5344CB8AC3E}">
        <p14:creationId xmlns:p14="http://schemas.microsoft.com/office/powerpoint/2010/main" val="25972840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Collection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11083471" cy="5355312"/>
          </a:xfrm>
          <a:prstGeom prst="rect">
            <a:avLst/>
          </a:prstGeom>
        </p:spPr>
        <p:txBody>
          <a:bodyPr wrap="square">
            <a:spAutoFit/>
          </a:bodyPr>
          <a:lstStyle/>
          <a:p>
            <a:pPr marL="285750" indent="-285750">
              <a:buFont typeface="Wingdings" panose="05000000000000000000" pitchFamily="2" charset="2"/>
              <a:buChar char="v"/>
            </a:pPr>
            <a:r>
              <a:rPr lang="en-US" b="1" u="sng" dirty="0"/>
              <a:t>What are some examples of unstructured data</a:t>
            </a:r>
            <a:r>
              <a:rPr lang="en-US" b="1" u="sng" dirty="0" smtClean="0"/>
              <a:t>?</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Unstructured data can be created by people or generated by machines.</a:t>
            </a:r>
          </a:p>
          <a:p>
            <a:pPr marL="285750" indent="-285750">
              <a:buFont typeface="Wingdings" panose="05000000000000000000" pitchFamily="2" charset="2"/>
              <a:buChar char="v"/>
            </a:pPr>
            <a:endParaRPr lang="en-US" dirty="0"/>
          </a:p>
          <a:p>
            <a:pPr marL="285750" indent="-285750">
              <a:buFont typeface="Wingdings" panose="05000000000000000000" pitchFamily="2" charset="2"/>
              <a:buChar char="v"/>
            </a:pPr>
            <a:r>
              <a:rPr lang="en-US" dirty="0"/>
              <a:t>Here are some examples of the human-generated variety:</a:t>
            </a:r>
          </a:p>
          <a:p>
            <a:pPr marL="285750" indent="-285750">
              <a:buFont typeface="Wingdings" panose="05000000000000000000" pitchFamily="2" charset="2"/>
              <a:buChar char="v"/>
            </a:pPr>
            <a:endParaRPr lang="en-US" dirty="0" smtClean="0"/>
          </a:p>
          <a:p>
            <a:pPr marL="285750" indent="-285750">
              <a:buFont typeface="Wingdings" panose="05000000000000000000" pitchFamily="2" charset="2"/>
              <a:buChar char="q"/>
            </a:pPr>
            <a:r>
              <a:rPr lang="en-US" b="1" dirty="0" smtClean="0"/>
              <a:t>Email</a:t>
            </a:r>
            <a:r>
              <a:rPr lang="en-US" dirty="0"/>
              <a:t>: Email message fields are unstructured and cannot be parsed by traditional analytics tools. That said, email metadata affords it some structure, and explains why email is sometimes considered semi-structured data</a:t>
            </a:r>
            <a:r>
              <a:rPr lang="en-US" dirty="0" smtClean="0"/>
              <a:t>.</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b="1" dirty="0"/>
              <a:t>Text files</a:t>
            </a:r>
            <a:r>
              <a:rPr lang="en-US" dirty="0"/>
              <a:t>: This category includes word processing documents, spreadsheets, presentations, email, and log files.</a:t>
            </a:r>
          </a:p>
          <a:p>
            <a:pPr marL="285750" indent="-285750">
              <a:buFont typeface="Wingdings" panose="05000000000000000000" pitchFamily="2" charset="2"/>
              <a:buChar char="q"/>
            </a:pPr>
            <a:endParaRPr lang="en-US" b="1" dirty="0" smtClean="0"/>
          </a:p>
          <a:p>
            <a:pPr marL="285750" indent="-285750">
              <a:buFont typeface="Wingdings" panose="05000000000000000000" pitchFamily="2" charset="2"/>
              <a:buChar char="q"/>
            </a:pPr>
            <a:r>
              <a:rPr lang="en-US" b="1" dirty="0" smtClean="0"/>
              <a:t>Social </a:t>
            </a:r>
            <a:r>
              <a:rPr lang="en-US" b="1" dirty="0"/>
              <a:t>media and websites:</a:t>
            </a:r>
            <a:r>
              <a:rPr lang="en-US" dirty="0"/>
              <a:t> Data from social networks like Twitter, LinkedIn, and Facebook, and websites such as Instagram, photo-sharing sites, and YouTube.</a:t>
            </a:r>
          </a:p>
          <a:p>
            <a:pPr marL="285750" indent="-285750">
              <a:buFont typeface="Wingdings" panose="05000000000000000000" pitchFamily="2" charset="2"/>
              <a:buChar char="q"/>
            </a:pPr>
            <a:endParaRPr lang="en-US" b="1" dirty="0" smtClean="0"/>
          </a:p>
          <a:p>
            <a:pPr marL="285750" indent="-285750">
              <a:buFont typeface="Wingdings" panose="05000000000000000000" pitchFamily="2" charset="2"/>
              <a:buChar char="q"/>
            </a:pPr>
            <a:r>
              <a:rPr lang="en-US" b="1" dirty="0" smtClean="0"/>
              <a:t>Mobile </a:t>
            </a:r>
            <a:r>
              <a:rPr lang="en-US" b="1" dirty="0"/>
              <a:t>and communications data:</a:t>
            </a:r>
            <a:r>
              <a:rPr lang="en-US" dirty="0"/>
              <a:t> Text messages, phone recordings, collaboration software, Chat, and Instant Messaging.</a:t>
            </a:r>
          </a:p>
          <a:p>
            <a:pPr marL="285750" indent="-285750">
              <a:buFont typeface="Wingdings" panose="05000000000000000000" pitchFamily="2" charset="2"/>
              <a:buChar char="q"/>
            </a:pPr>
            <a:endParaRPr lang="en-US" b="1" dirty="0" smtClean="0"/>
          </a:p>
          <a:p>
            <a:pPr marL="285750" indent="-285750">
              <a:buFont typeface="Wingdings" panose="05000000000000000000" pitchFamily="2" charset="2"/>
              <a:buChar char="q"/>
            </a:pPr>
            <a:r>
              <a:rPr lang="en-US" b="1" dirty="0" smtClean="0"/>
              <a:t>Media</a:t>
            </a:r>
            <a:r>
              <a:rPr lang="en-US" b="1" dirty="0"/>
              <a:t>:</a:t>
            </a:r>
            <a:r>
              <a:rPr lang="en-US" dirty="0"/>
              <a:t> Digital photos, audio, and video files.</a:t>
            </a:r>
          </a:p>
          <a:p>
            <a:pPr marL="285750" indent="-285750">
              <a:buFont typeface="Wingdings" panose="05000000000000000000" pitchFamily="2" charset="2"/>
              <a:buChar char="q"/>
            </a:pPr>
            <a:endParaRPr lang="en-US" dirty="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Unstructured </a:t>
            </a:r>
            <a:r>
              <a:rPr lang="en-US" sz="2000" dirty="0" smtClean="0">
                <a:latin typeface="Verdana" panose="020B0604030504040204" pitchFamily="34" charset="0"/>
                <a:ea typeface="Verdana" panose="020B0604030504040204" pitchFamily="34" charset="0"/>
              </a:rPr>
              <a:t>Data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51371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Collection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11083471" cy="2862322"/>
          </a:xfrm>
          <a:prstGeom prst="rect">
            <a:avLst/>
          </a:prstGeom>
        </p:spPr>
        <p:txBody>
          <a:bodyPr wrap="square">
            <a:spAutoFit/>
          </a:bodyPr>
          <a:lstStyle/>
          <a:p>
            <a:r>
              <a:rPr lang="en-US" b="1" dirty="0" smtClean="0"/>
              <a:t>Here </a:t>
            </a:r>
            <a:r>
              <a:rPr lang="en-US" b="1" dirty="0"/>
              <a:t>are some examples of </a:t>
            </a:r>
            <a:r>
              <a:rPr lang="en-US" b="1" i="1" dirty="0"/>
              <a:t>unstructured data generated by machines</a:t>
            </a:r>
            <a:r>
              <a:rPr lang="en-US" b="1" i="1" dirty="0" smtClean="0"/>
              <a:t>:</a:t>
            </a:r>
          </a:p>
          <a:p>
            <a:endParaRPr lang="en-US" b="1" i="1" dirty="0" smtClean="0"/>
          </a:p>
          <a:p>
            <a:endParaRPr lang="en-US" b="1" i="1" dirty="0"/>
          </a:p>
          <a:p>
            <a:endParaRPr lang="en-US" b="1" i="1" dirty="0"/>
          </a:p>
          <a:p>
            <a:pPr marL="285750" indent="-285750">
              <a:buFont typeface="Wingdings" panose="05000000000000000000" pitchFamily="2" charset="2"/>
              <a:buChar char="q"/>
            </a:pPr>
            <a:r>
              <a:rPr lang="en-US" b="1" dirty="0" smtClean="0"/>
              <a:t>Scientific </a:t>
            </a:r>
            <a:r>
              <a:rPr lang="en-US" b="1" dirty="0"/>
              <a:t>data:</a:t>
            </a:r>
            <a:r>
              <a:rPr lang="en-US" dirty="0"/>
              <a:t> Oil and gas surveys, space exploration, seismic imagery, and atmospheric data.</a:t>
            </a:r>
          </a:p>
          <a:p>
            <a:pPr marL="285750" indent="-285750">
              <a:buFont typeface="Wingdings" panose="05000000000000000000" pitchFamily="2" charset="2"/>
              <a:buChar char="q"/>
            </a:pPr>
            <a:endParaRPr lang="en-US" b="1" dirty="0" smtClean="0"/>
          </a:p>
          <a:p>
            <a:pPr marL="285750" indent="-285750">
              <a:buFont typeface="Wingdings" panose="05000000000000000000" pitchFamily="2" charset="2"/>
              <a:buChar char="q"/>
            </a:pPr>
            <a:r>
              <a:rPr lang="en-US" b="1" dirty="0" smtClean="0"/>
              <a:t>Digital </a:t>
            </a:r>
            <a:r>
              <a:rPr lang="en-US" b="1" dirty="0"/>
              <a:t>surveillance:</a:t>
            </a:r>
            <a:r>
              <a:rPr lang="en-US" dirty="0"/>
              <a:t> Reconnaissance photos and videos.</a:t>
            </a:r>
          </a:p>
          <a:p>
            <a:pPr marL="285750" indent="-285750">
              <a:buFont typeface="Wingdings" panose="05000000000000000000" pitchFamily="2" charset="2"/>
              <a:buChar char="q"/>
            </a:pPr>
            <a:endParaRPr lang="en-US" b="1" dirty="0" smtClean="0"/>
          </a:p>
          <a:p>
            <a:pPr marL="285750" indent="-285750">
              <a:buFont typeface="Wingdings" panose="05000000000000000000" pitchFamily="2" charset="2"/>
              <a:buChar char="q"/>
            </a:pPr>
            <a:r>
              <a:rPr lang="en-US" b="1" dirty="0" smtClean="0"/>
              <a:t>Satellite </a:t>
            </a:r>
            <a:r>
              <a:rPr lang="en-US" b="1" dirty="0"/>
              <a:t>imagery:</a:t>
            </a:r>
            <a:r>
              <a:rPr lang="en-US" dirty="0"/>
              <a:t> Weather data, land forms, and military movements.</a:t>
            </a:r>
          </a:p>
          <a:p>
            <a:pPr marL="285750" indent="-285750">
              <a:buFont typeface="Wingdings" panose="05000000000000000000" pitchFamily="2" charset="2"/>
              <a:buChar char="v"/>
            </a:pPr>
            <a:endParaRPr lang="en-US" dirty="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Unstructured </a:t>
            </a:r>
            <a:r>
              <a:rPr lang="en-US" sz="2000" dirty="0" smtClean="0">
                <a:latin typeface="Verdana" panose="020B0604030504040204" pitchFamily="34" charset="0"/>
                <a:ea typeface="Verdana" panose="020B0604030504040204" pitchFamily="34" charset="0"/>
              </a:rPr>
              <a:t>Data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61844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Collection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11083471" cy="5078313"/>
          </a:xfrm>
          <a:prstGeom prst="rect">
            <a:avLst/>
          </a:prstGeom>
        </p:spPr>
        <p:txBody>
          <a:bodyPr wrap="square">
            <a:spAutoFit/>
          </a:bodyPr>
          <a:lstStyle/>
          <a:p>
            <a:pPr marL="285750" indent="-285750" fontAlgn="base">
              <a:buFont typeface="Wingdings" panose="05000000000000000000" pitchFamily="2" charset="2"/>
              <a:buChar char="v"/>
            </a:pPr>
            <a:r>
              <a:rPr lang="en-US" dirty="0" smtClean="0"/>
              <a:t>Semi-structured </a:t>
            </a:r>
            <a:r>
              <a:rPr lang="en-US" dirty="0"/>
              <a:t>data is the data which does not conforms to a data model but has some structure. </a:t>
            </a:r>
            <a:endParaRPr lang="en-US" dirty="0" smtClean="0"/>
          </a:p>
          <a:p>
            <a:pPr marL="285750" indent="-285750" fontAlgn="base">
              <a:buFont typeface="Wingdings" panose="05000000000000000000" pitchFamily="2" charset="2"/>
              <a:buChar char="v"/>
            </a:pPr>
            <a:endParaRPr lang="en-US" dirty="0"/>
          </a:p>
          <a:p>
            <a:pPr marL="285750" indent="-285750" fontAlgn="base">
              <a:buFont typeface="Wingdings" panose="05000000000000000000" pitchFamily="2" charset="2"/>
              <a:buChar char="v"/>
            </a:pPr>
            <a:r>
              <a:rPr lang="en-US" dirty="0" smtClean="0"/>
              <a:t>It </a:t>
            </a:r>
            <a:r>
              <a:rPr lang="en-US" dirty="0"/>
              <a:t>lacks a fixed or rigid schema. It is the data that does not reside in a rational database but that have some </a:t>
            </a:r>
            <a:r>
              <a:rPr lang="en-US" dirty="0" smtClean="0"/>
              <a:t>organizational </a:t>
            </a:r>
            <a:r>
              <a:rPr lang="en-US" dirty="0"/>
              <a:t>properties that make it easier to </a:t>
            </a:r>
            <a:r>
              <a:rPr lang="en-US" dirty="0" smtClean="0"/>
              <a:t>analyze. </a:t>
            </a:r>
            <a:r>
              <a:rPr lang="en-US" dirty="0"/>
              <a:t>With some process, we can store them in the relational database</a:t>
            </a:r>
            <a:r>
              <a:rPr lang="en-US" dirty="0" smtClean="0"/>
              <a:t>.</a:t>
            </a:r>
          </a:p>
          <a:p>
            <a:pPr marL="285750" indent="-285750" fontAlgn="base">
              <a:buFont typeface="Wingdings" panose="05000000000000000000" pitchFamily="2" charset="2"/>
              <a:buChar char="v"/>
            </a:pPr>
            <a:endParaRPr lang="en-US" dirty="0"/>
          </a:p>
          <a:p>
            <a:pPr marL="285750" indent="-285750" fontAlgn="base">
              <a:buFont typeface="Wingdings" panose="05000000000000000000" pitchFamily="2" charset="2"/>
              <a:buChar char="v"/>
            </a:pPr>
            <a:r>
              <a:rPr lang="en-US" b="1" u="sng" dirty="0"/>
              <a:t>Characteristics of semi-structured Data</a:t>
            </a:r>
            <a:r>
              <a:rPr lang="en-US" b="1" u="sng" dirty="0" smtClean="0"/>
              <a:t>:</a:t>
            </a:r>
          </a:p>
          <a:p>
            <a:pPr marL="285750" indent="-285750" fontAlgn="base">
              <a:buFont typeface="Wingdings" panose="05000000000000000000" pitchFamily="2" charset="2"/>
              <a:buChar char="v"/>
            </a:pPr>
            <a:endParaRPr lang="en-US" b="1" u="sng" dirty="0"/>
          </a:p>
          <a:p>
            <a:pPr marL="1200150" lvl="2" indent="-285750" fontAlgn="base">
              <a:buFont typeface="Wingdings" panose="05000000000000000000" pitchFamily="2" charset="2"/>
              <a:buChar char="q"/>
            </a:pPr>
            <a:r>
              <a:rPr lang="en-US" dirty="0"/>
              <a:t>Data does not conforms to a data model but has some structure.</a:t>
            </a:r>
          </a:p>
          <a:p>
            <a:pPr marL="1200150" lvl="2" indent="-285750" fontAlgn="base">
              <a:buFont typeface="Wingdings" panose="05000000000000000000" pitchFamily="2" charset="2"/>
              <a:buChar char="q"/>
            </a:pPr>
            <a:r>
              <a:rPr lang="en-US" dirty="0"/>
              <a:t>Data can not be stored in the form of rows and columns as in Databases</a:t>
            </a:r>
          </a:p>
          <a:p>
            <a:pPr marL="1200150" lvl="2" indent="-285750" fontAlgn="base">
              <a:buFont typeface="Wingdings" panose="05000000000000000000" pitchFamily="2" charset="2"/>
              <a:buChar char="q"/>
            </a:pPr>
            <a:r>
              <a:rPr lang="en-US" dirty="0"/>
              <a:t>Semi-structured data contains tags and elements (Metadata) which is used to group data and describe how the data is stored</a:t>
            </a:r>
          </a:p>
          <a:p>
            <a:pPr marL="1200150" lvl="2" indent="-285750" fontAlgn="base">
              <a:buFont typeface="Wingdings" panose="05000000000000000000" pitchFamily="2" charset="2"/>
              <a:buChar char="q"/>
            </a:pPr>
            <a:r>
              <a:rPr lang="en-US" dirty="0"/>
              <a:t>Similar entities are grouped together and </a:t>
            </a:r>
            <a:r>
              <a:rPr lang="en-US" dirty="0" err="1"/>
              <a:t>organised</a:t>
            </a:r>
            <a:r>
              <a:rPr lang="en-US" dirty="0"/>
              <a:t> in a hierarchy</a:t>
            </a:r>
          </a:p>
          <a:p>
            <a:pPr marL="1200150" lvl="2" indent="-285750" fontAlgn="base">
              <a:buFont typeface="Wingdings" panose="05000000000000000000" pitchFamily="2" charset="2"/>
              <a:buChar char="q"/>
            </a:pPr>
            <a:r>
              <a:rPr lang="en-US" dirty="0"/>
              <a:t>Entities in the same group may or may not have the same attributes or properties</a:t>
            </a:r>
          </a:p>
          <a:p>
            <a:pPr marL="1200150" lvl="2" indent="-285750" fontAlgn="base">
              <a:buFont typeface="Wingdings" panose="05000000000000000000" pitchFamily="2" charset="2"/>
              <a:buChar char="q"/>
            </a:pPr>
            <a:r>
              <a:rPr lang="en-US" dirty="0"/>
              <a:t>Does not contains sufficient metadata which makes automation and management of data difficult</a:t>
            </a:r>
          </a:p>
          <a:p>
            <a:pPr marL="1200150" lvl="2" indent="-285750" fontAlgn="base">
              <a:buFont typeface="Wingdings" panose="05000000000000000000" pitchFamily="2" charset="2"/>
              <a:buChar char="q"/>
            </a:pPr>
            <a:r>
              <a:rPr lang="en-US" dirty="0"/>
              <a:t>Size and type of the same attributes in a group may differ</a:t>
            </a:r>
          </a:p>
          <a:p>
            <a:pPr marL="1200150" lvl="2" indent="-285750" fontAlgn="base">
              <a:buFont typeface="Wingdings" panose="05000000000000000000" pitchFamily="2" charset="2"/>
              <a:buChar char="q"/>
            </a:pPr>
            <a:r>
              <a:rPr lang="en-US" dirty="0"/>
              <a:t>Due to lack of a well defined structure, it can not used by computer programs easily</a:t>
            </a:r>
          </a:p>
          <a:p>
            <a:pPr marL="285750" indent="-285750" fontAlgn="base">
              <a:buFont typeface="Wingdings" panose="05000000000000000000" pitchFamily="2" charset="2"/>
              <a:buChar char="v"/>
            </a:pPr>
            <a:endParaRPr lang="en-US" dirty="0" smtClean="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Semi-structured data</a:t>
            </a: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99918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Data Collection </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11083471" cy="3554819"/>
          </a:xfrm>
          <a:prstGeom prst="rect">
            <a:avLst/>
          </a:prstGeom>
        </p:spPr>
        <p:txBody>
          <a:bodyPr wrap="square">
            <a:spAutoFit/>
          </a:bodyPr>
          <a:lstStyle/>
          <a:p>
            <a:pPr fontAlgn="base"/>
            <a:r>
              <a:rPr lang="en-US" b="1" dirty="0" smtClean="0"/>
              <a:t>Sources </a:t>
            </a:r>
            <a:r>
              <a:rPr lang="en-US" b="1" dirty="0"/>
              <a:t>of semi-structured Data:</a:t>
            </a:r>
          </a:p>
          <a:p>
            <a:pPr marL="3486150" lvl="7" indent="-285750" fontAlgn="base">
              <a:lnSpc>
                <a:spcPct val="150000"/>
              </a:lnSpc>
              <a:buFont typeface="Wingdings" panose="05000000000000000000" pitchFamily="2" charset="2"/>
              <a:buChar char="q"/>
            </a:pPr>
            <a:r>
              <a:rPr lang="en-US" dirty="0"/>
              <a:t>E-mails</a:t>
            </a:r>
          </a:p>
          <a:p>
            <a:pPr marL="3486150" lvl="7" indent="-285750" fontAlgn="base">
              <a:lnSpc>
                <a:spcPct val="150000"/>
              </a:lnSpc>
              <a:buFont typeface="Wingdings" panose="05000000000000000000" pitchFamily="2" charset="2"/>
              <a:buChar char="q"/>
            </a:pPr>
            <a:r>
              <a:rPr lang="en-US" dirty="0"/>
              <a:t>XML and other markup languages</a:t>
            </a:r>
          </a:p>
          <a:p>
            <a:pPr marL="3486150" lvl="7" indent="-285750" fontAlgn="base">
              <a:lnSpc>
                <a:spcPct val="150000"/>
              </a:lnSpc>
              <a:buFont typeface="Wingdings" panose="05000000000000000000" pitchFamily="2" charset="2"/>
              <a:buChar char="q"/>
            </a:pPr>
            <a:r>
              <a:rPr lang="en-US" dirty="0"/>
              <a:t>Binary executables</a:t>
            </a:r>
          </a:p>
          <a:p>
            <a:pPr marL="3486150" lvl="7" indent="-285750" fontAlgn="base">
              <a:lnSpc>
                <a:spcPct val="150000"/>
              </a:lnSpc>
              <a:buFont typeface="Wingdings" panose="05000000000000000000" pitchFamily="2" charset="2"/>
              <a:buChar char="q"/>
            </a:pPr>
            <a:r>
              <a:rPr lang="en-US" dirty="0"/>
              <a:t>TCP/IP packets</a:t>
            </a:r>
          </a:p>
          <a:p>
            <a:pPr marL="3486150" lvl="7" indent="-285750" fontAlgn="base">
              <a:lnSpc>
                <a:spcPct val="150000"/>
              </a:lnSpc>
              <a:buFont typeface="Wingdings" panose="05000000000000000000" pitchFamily="2" charset="2"/>
              <a:buChar char="q"/>
            </a:pPr>
            <a:r>
              <a:rPr lang="en-US" dirty="0"/>
              <a:t>Zipped files</a:t>
            </a:r>
          </a:p>
          <a:p>
            <a:pPr marL="3486150" lvl="7" indent="-285750" fontAlgn="base">
              <a:lnSpc>
                <a:spcPct val="150000"/>
              </a:lnSpc>
              <a:buFont typeface="Wingdings" panose="05000000000000000000" pitchFamily="2" charset="2"/>
              <a:buChar char="q"/>
            </a:pPr>
            <a:r>
              <a:rPr lang="en-US" dirty="0"/>
              <a:t>Integration of data from different sources</a:t>
            </a:r>
          </a:p>
          <a:p>
            <a:pPr marL="3486150" lvl="7" indent="-285750" fontAlgn="base">
              <a:lnSpc>
                <a:spcPct val="150000"/>
              </a:lnSpc>
              <a:buFont typeface="Wingdings" panose="05000000000000000000" pitchFamily="2" charset="2"/>
              <a:buChar char="q"/>
            </a:pPr>
            <a:r>
              <a:rPr lang="en-US" dirty="0"/>
              <a:t>Web pages</a:t>
            </a:r>
          </a:p>
          <a:p>
            <a:endParaRPr lang="en-US" dirty="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Semi-structured data</a:t>
            </a: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45145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2229757" cy="3970318"/>
          </a:xfrm>
          <a:prstGeom prst="rect">
            <a:avLst/>
          </a:prstGeom>
        </p:spPr>
        <p:txBody>
          <a:bodyPr wrap="square">
            <a:spAutoFit/>
          </a:bodyPr>
          <a:lstStyle/>
          <a:p>
            <a:pPr fontAlgn="base"/>
            <a:r>
              <a:rPr lang="en-US" b="1" dirty="0" smtClean="0"/>
              <a:t> Logical:</a:t>
            </a:r>
          </a:p>
          <a:p>
            <a:pPr fontAlgn="base"/>
            <a:r>
              <a:rPr lang="en-US" b="1" dirty="0" smtClean="0"/>
              <a:t>And</a:t>
            </a:r>
          </a:p>
          <a:p>
            <a:pPr fontAlgn="base"/>
            <a:r>
              <a:rPr lang="en-US" b="1" dirty="0" smtClean="0"/>
              <a:t>If</a:t>
            </a:r>
          </a:p>
          <a:p>
            <a:pPr fontAlgn="base"/>
            <a:r>
              <a:rPr lang="en-US" b="1" dirty="0" smtClean="0"/>
              <a:t>IFNA</a:t>
            </a:r>
          </a:p>
          <a:p>
            <a:pPr fontAlgn="base"/>
            <a:r>
              <a:rPr lang="en-US" b="1" dirty="0" smtClean="0"/>
              <a:t>OR</a:t>
            </a:r>
          </a:p>
          <a:p>
            <a:pPr fontAlgn="base"/>
            <a:r>
              <a:rPr lang="en-US" b="1" dirty="0" smtClean="0"/>
              <a:t>NOT</a:t>
            </a:r>
          </a:p>
          <a:p>
            <a:pPr fontAlgn="base"/>
            <a:endParaRPr lang="en-US" b="1" dirty="0"/>
          </a:p>
          <a:p>
            <a:pPr fontAlgn="base"/>
            <a:r>
              <a:rPr lang="en-US" b="1" dirty="0" smtClean="0"/>
              <a:t>Date and Time:</a:t>
            </a:r>
          </a:p>
          <a:p>
            <a:pPr fontAlgn="base"/>
            <a:r>
              <a:rPr lang="en-US" b="1" dirty="0" smtClean="0"/>
              <a:t>DATE</a:t>
            </a:r>
          </a:p>
          <a:p>
            <a:pPr fontAlgn="base"/>
            <a:r>
              <a:rPr lang="en-US" b="1" dirty="0" smtClean="0"/>
              <a:t>DATEIF</a:t>
            </a:r>
          </a:p>
          <a:p>
            <a:pPr fontAlgn="base"/>
            <a:r>
              <a:rPr lang="en-US" b="1" dirty="0" smtClean="0"/>
              <a:t>HOUR</a:t>
            </a:r>
          </a:p>
          <a:p>
            <a:pPr fontAlgn="base"/>
            <a:r>
              <a:rPr lang="en-US" b="1" dirty="0" smtClean="0"/>
              <a:t>WEEKDAY</a:t>
            </a:r>
          </a:p>
          <a:p>
            <a:pPr fontAlgn="base"/>
            <a:endParaRPr lang="en-US" b="1" dirty="0"/>
          </a:p>
          <a:p>
            <a:pPr fontAlgn="base"/>
            <a:endParaRPr lang="en-US" b="1" dirty="0" smtClean="0"/>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List of Functions</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2"/>
          <p:cNvSpPr/>
          <p:nvPr/>
        </p:nvSpPr>
        <p:spPr>
          <a:xfrm>
            <a:off x="2902857" y="1294690"/>
            <a:ext cx="2670629" cy="4524315"/>
          </a:xfrm>
          <a:prstGeom prst="rect">
            <a:avLst/>
          </a:prstGeom>
        </p:spPr>
        <p:txBody>
          <a:bodyPr wrap="square">
            <a:spAutoFit/>
          </a:bodyPr>
          <a:lstStyle/>
          <a:p>
            <a:pPr fontAlgn="base"/>
            <a:r>
              <a:rPr lang="en-US" b="1" dirty="0" smtClean="0"/>
              <a:t> Lookup and reference</a:t>
            </a:r>
          </a:p>
          <a:p>
            <a:pPr fontAlgn="base"/>
            <a:endParaRPr lang="en-US" b="1" dirty="0" smtClean="0"/>
          </a:p>
          <a:p>
            <a:pPr fontAlgn="base"/>
            <a:r>
              <a:rPr lang="en-US" b="1" dirty="0" smtClean="0"/>
              <a:t>ADDRESS</a:t>
            </a:r>
          </a:p>
          <a:p>
            <a:pPr fontAlgn="base"/>
            <a:r>
              <a:rPr lang="en-US" b="1" dirty="0" smtClean="0"/>
              <a:t>COLUMN</a:t>
            </a:r>
          </a:p>
          <a:p>
            <a:pPr fontAlgn="base"/>
            <a:r>
              <a:rPr lang="en-US" b="1" dirty="0" smtClean="0"/>
              <a:t>FORMULATEXT</a:t>
            </a:r>
          </a:p>
          <a:p>
            <a:pPr fontAlgn="base"/>
            <a:r>
              <a:rPr lang="en-US" b="1" dirty="0" smtClean="0"/>
              <a:t>HLOOKUP</a:t>
            </a:r>
          </a:p>
          <a:p>
            <a:pPr fontAlgn="base"/>
            <a:r>
              <a:rPr lang="en-US" b="1" dirty="0" smtClean="0"/>
              <a:t>INDEX</a:t>
            </a:r>
          </a:p>
          <a:p>
            <a:pPr fontAlgn="base"/>
            <a:r>
              <a:rPr lang="en-US" b="1" dirty="0" smtClean="0"/>
              <a:t>LOOKUP</a:t>
            </a:r>
          </a:p>
          <a:p>
            <a:pPr fontAlgn="base"/>
            <a:endParaRPr lang="en-US" b="1" dirty="0"/>
          </a:p>
          <a:p>
            <a:pPr fontAlgn="base"/>
            <a:r>
              <a:rPr lang="en-US" b="1" dirty="0" smtClean="0"/>
              <a:t>Text</a:t>
            </a:r>
          </a:p>
          <a:p>
            <a:pPr fontAlgn="base"/>
            <a:r>
              <a:rPr lang="en-US" b="1" dirty="0" smtClean="0"/>
              <a:t>CONCAT</a:t>
            </a:r>
          </a:p>
          <a:p>
            <a:pPr fontAlgn="base"/>
            <a:r>
              <a:rPr lang="en-US" b="1" dirty="0" smtClean="0"/>
              <a:t>CONCATENATE</a:t>
            </a:r>
          </a:p>
          <a:p>
            <a:pPr fontAlgn="base"/>
            <a:r>
              <a:rPr lang="en-US" b="1" dirty="0" smtClean="0"/>
              <a:t>DOLLAR</a:t>
            </a:r>
          </a:p>
          <a:p>
            <a:pPr fontAlgn="base"/>
            <a:r>
              <a:rPr lang="en-US" b="1" dirty="0" smtClean="0"/>
              <a:t>EXACT</a:t>
            </a:r>
          </a:p>
          <a:p>
            <a:pPr fontAlgn="base"/>
            <a:r>
              <a:rPr lang="en-US" b="1" dirty="0" smtClean="0"/>
              <a:t>LOWER</a:t>
            </a:r>
          </a:p>
          <a:p>
            <a:pPr fontAlgn="base"/>
            <a:r>
              <a:rPr lang="en-US" b="1" dirty="0" smtClean="0"/>
              <a:t>VALUE</a:t>
            </a:r>
          </a:p>
        </p:txBody>
      </p:sp>
      <p:sp>
        <p:nvSpPr>
          <p:cNvPr id="14" name="Rectangle 13"/>
          <p:cNvSpPr/>
          <p:nvPr/>
        </p:nvSpPr>
        <p:spPr>
          <a:xfrm>
            <a:off x="5348514" y="1294690"/>
            <a:ext cx="3548743" cy="2862322"/>
          </a:xfrm>
          <a:prstGeom prst="rect">
            <a:avLst/>
          </a:prstGeom>
        </p:spPr>
        <p:txBody>
          <a:bodyPr wrap="square">
            <a:spAutoFit/>
          </a:bodyPr>
          <a:lstStyle/>
          <a:p>
            <a:pPr fontAlgn="base"/>
            <a:r>
              <a:rPr lang="en-US" b="1" dirty="0"/>
              <a:t> DATA ANALYSIS </a:t>
            </a:r>
            <a:r>
              <a:rPr lang="en-US" b="1" dirty="0" smtClean="0"/>
              <a:t>FUNCTIONS</a:t>
            </a:r>
          </a:p>
          <a:p>
            <a:pPr fontAlgn="base"/>
            <a:r>
              <a:rPr lang="en-US" b="1" dirty="0" smtClean="0"/>
              <a:t>LEN</a:t>
            </a:r>
          </a:p>
          <a:p>
            <a:pPr fontAlgn="base"/>
            <a:r>
              <a:rPr lang="en-US" b="1" dirty="0" smtClean="0"/>
              <a:t>COUNTA</a:t>
            </a:r>
          </a:p>
          <a:p>
            <a:pPr fontAlgn="base"/>
            <a:r>
              <a:rPr lang="en-US" b="1" dirty="0" smtClean="0"/>
              <a:t>DAYS/NETWORKDAYS</a:t>
            </a:r>
          </a:p>
          <a:p>
            <a:pPr fontAlgn="base"/>
            <a:r>
              <a:rPr lang="en-US" b="1" dirty="0" smtClean="0"/>
              <a:t>SUMIFS</a:t>
            </a:r>
          </a:p>
          <a:p>
            <a:pPr fontAlgn="base"/>
            <a:r>
              <a:rPr lang="en-US" b="1" dirty="0" smtClean="0"/>
              <a:t>AVERAGEIFS</a:t>
            </a:r>
          </a:p>
          <a:p>
            <a:pPr fontAlgn="base"/>
            <a:r>
              <a:rPr lang="en-US" b="1" dirty="0" smtClean="0"/>
              <a:t>FIND/SEARCH</a:t>
            </a:r>
          </a:p>
          <a:p>
            <a:pPr fontAlgn="base"/>
            <a:r>
              <a:rPr lang="en-US" b="1" dirty="0" smtClean="0"/>
              <a:t>VLOOKUP</a:t>
            </a:r>
          </a:p>
          <a:p>
            <a:pPr fontAlgn="base"/>
            <a:r>
              <a:rPr lang="en-US" b="1" dirty="0" smtClean="0"/>
              <a:t>IFERROR</a:t>
            </a:r>
          </a:p>
          <a:p>
            <a:pPr fontAlgn="base"/>
            <a:r>
              <a:rPr lang="en-US" b="1" dirty="0" smtClean="0"/>
              <a:t>COUNTIF</a:t>
            </a:r>
          </a:p>
        </p:txBody>
      </p:sp>
    </p:spTree>
    <p:extLst>
      <p:ext uri="{BB962C8B-B14F-4D97-AF65-F5344CB8AC3E}">
        <p14:creationId xmlns:p14="http://schemas.microsoft.com/office/powerpoint/2010/main" val="21553305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Logical: AND</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673100" y="1749680"/>
            <a:ext cx="6667500" cy="3810000"/>
          </a:xfrm>
          <a:prstGeom prst="rect">
            <a:avLst/>
          </a:prstGeom>
        </p:spPr>
      </p:pic>
      <p:sp>
        <p:nvSpPr>
          <p:cNvPr id="15" name="Rectangle 14"/>
          <p:cNvSpPr/>
          <p:nvPr/>
        </p:nvSpPr>
        <p:spPr>
          <a:xfrm>
            <a:off x="7547429" y="1749680"/>
            <a:ext cx="3947885" cy="3693319"/>
          </a:xfrm>
          <a:prstGeom prst="rect">
            <a:avLst/>
          </a:prstGeom>
        </p:spPr>
        <p:txBody>
          <a:bodyPr wrap="square">
            <a:spAutoFit/>
          </a:bodyPr>
          <a:lstStyle/>
          <a:p>
            <a:pPr marL="285750" indent="-285750">
              <a:buFont typeface="Arial" panose="020B0604020202020204" pitchFamily="34" charset="0"/>
              <a:buChar char="•"/>
            </a:pPr>
            <a:r>
              <a:rPr lang="en-US" dirty="0"/>
              <a:t>The Excel AND function is a logical function used to require more than one condition at the same time.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AND </a:t>
            </a:r>
            <a:r>
              <a:rPr lang="en-US" dirty="0"/>
              <a:t>returns either TRUE or FALSE. To test if a number in A1 is greater than zero and less than 10, use =AND(A1&gt;0,A1&lt;10).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t>
            </a:r>
            <a:r>
              <a:rPr lang="en-US" dirty="0"/>
              <a:t>AND function can be used as the logical test inside the IF function to avoid extra nested IFs, and can be combined with the OR function.</a:t>
            </a:r>
          </a:p>
        </p:txBody>
      </p:sp>
    </p:spTree>
    <p:extLst>
      <p:ext uri="{BB962C8B-B14F-4D97-AF65-F5344CB8AC3E}">
        <p14:creationId xmlns:p14="http://schemas.microsoft.com/office/powerpoint/2010/main" val="15273906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Logical: IF</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3970318"/>
          </a:xfrm>
          <a:prstGeom prst="rect">
            <a:avLst/>
          </a:prstGeom>
        </p:spPr>
        <p:txBody>
          <a:bodyPr wrap="square">
            <a:spAutoFit/>
          </a:bodyPr>
          <a:lstStyle/>
          <a:p>
            <a:pPr marL="285750" indent="-285750">
              <a:buFont typeface="Arial" panose="020B0604020202020204" pitchFamily="34" charset="0"/>
              <a:buChar char="•"/>
            </a:pPr>
            <a:r>
              <a:rPr lang="en-US" dirty="0"/>
              <a:t>The IF function runs a logical test and returns one value for a TRUE result, and another for a FALSE result.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For </a:t>
            </a:r>
            <a:r>
              <a:rPr lang="en-US" dirty="0"/>
              <a:t>example, to "pass" scores above 70: =IF(A1&gt;70,"Pass","Fail"). More than one condition can be tested by nesting IF functions.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t>
            </a:r>
            <a:r>
              <a:rPr lang="en-US" dirty="0"/>
              <a:t>IF function can be combined with logical functions like AND </a:t>
            </a:r>
            <a:r>
              <a:rPr lang="en-US" dirty="0" err="1"/>
              <a:t>and</a:t>
            </a:r>
            <a:r>
              <a:rPr lang="en-US" dirty="0"/>
              <a:t> OR to extend the logical test.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9" name="Picture 8"/>
          <p:cNvPicPr>
            <a:picLocks noChangeAspect="1"/>
          </p:cNvPicPr>
          <p:nvPr/>
        </p:nvPicPr>
        <p:blipFill>
          <a:blip r:embed="rId3"/>
          <a:stretch>
            <a:fillRect/>
          </a:stretch>
        </p:blipFill>
        <p:spPr>
          <a:xfrm>
            <a:off x="673100" y="1563795"/>
            <a:ext cx="6667500" cy="3810000"/>
          </a:xfrm>
          <a:prstGeom prst="rect">
            <a:avLst/>
          </a:prstGeom>
        </p:spPr>
      </p:pic>
    </p:spTree>
    <p:extLst>
      <p:ext uri="{BB962C8B-B14F-4D97-AF65-F5344CB8AC3E}">
        <p14:creationId xmlns:p14="http://schemas.microsoft.com/office/powerpoint/2010/main" val="4078998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Logical: IFNA</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3416320"/>
          </a:xfrm>
          <a:prstGeom prst="rect">
            <a:avLst/>
          </a:prstGeom>
        </p:spPr>
        <p:txBody>
          <a:bodyPr wrap="square">
            <a:spAutoFit/>
          </a:bodyPr>
          <a:lstStyle/>
          <a:p>
            <a:pPr marL="285750" indent="-285750">
              <a:buFont typeface="Arial" panose="020B0604020202020204" pitchFamily="34" charset="0"/>
              <a:buChar char="•"/>
            </a:pPr>
            <a:r>
              <a:rPr lang="en-US" dirty="0"/>
              <a:t>The Excel IFNA function is a simple way to trap and handle #N/A errors specifically without catching other errors.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t>
            </a:r>
            <a:r>
              <a:rPr lang="en-US" dirty="0"/>
              <a:t>IFNA function returns a custom result when a formula generates the #N/A error, and a normal result when no error is detected.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pic>
        <p:nvPicPr>
          <p:cNvPr id="13" name="Picture 12"/>
          <p:cNvPicPr>
            <a:picLocks noChangeAspect="1"/>
          </p:cNvPicPr>
          <p:nvPr/>
        </p:nvPicPr>
        <p:blipFill>
          <a:blip r:embed="rId3"/>
          <a:stretch>
            <a:fillRect/>
          </a:stretch>
        </p:blipFill>
        <p:spPr>
          <a:xfrm>
            <a:off x="673100" y="1611848"/>
            <a:ext cx="6667500" cy="3810000"/>
          </a:xfrm>
          <a:prstGeom prst="rect">
            <a:avLst/>
          </a:prstGeom>
        </p:spPr>
      </p:pic>
    </p:spTree>
    <p:extLst>
      <p:ext uri="{BB962C8B-B14F-4D97-AF65-F5344CB8AC3E}">
        <p14:creationId xmlns:p14="http://schemas.microsoft.com/office/powerpoint/2010/main" val="399855907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Logical: OR</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3416320"/>
          </a:xfrm>
          <a:prstGeom prst="rect">
            <a:avLst/>
          </a:prstGeom>
        </p:spPr>
        <p:txBody>
          <a:bodyPr wrap="square">
            <a:spAutoFit/>
          </a:bodyPr>
          <a:lstStyle/>
          <a:p>
            <a:pPr marL="285750" indent="-285750">
              <a:buFont typeface="Arial" panose="020B0604020202020204" pitchFamily="34" charset="0"/>
              <a:buChar char="•"/>
            </a:pPr>
            <a:r>
              <a:rPr lang="en-US" dirty="0"/>
              <a:t>The OR function is a logical function to test multiple conditions at the same time.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OR </a:t>
            </a:r>
            <a:r>
              <a:rPr lang="en-US" dirty="0"/>
              <a:t>returns either TRUE or FALSE. For example, to test A1 for either "x" or "y", use =OR(A1="x",A1="y</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 </a:t>
            </a:r>
            <a:r>
              <a:rPr lang="en-US" dirty="0"/>
              <a:t>The OR function can be used as the logical test inside the IF function to avoid extra nested IFs, and can be combined with the AND function.</a:t>
            </a:r>
          </a:p>
        </p:txBody>
      </p:sp>
      <p:pic>
        <p:nvPicPr>
          <p:cNvPr id="13" name="Picture 12"/>
          <p:cNvPicPr>
            <a:picLocks noChangeAspect="1"/>
          </p:cNvPicPr>
          <p:nvPr/>
        </p:nvPicPr>
        <p:blipFill>
          <a:blip r:embed="rId3"/>
          <a:stretch>
            <a:fillRect/>
          </a:stretch>
        </p:blipFill>
        <p:spPr>
          <a:xfrm>
            <a:off x="673100" y="1611848"/>
            <a:ext cx="6667500" cy="3810000"/>
          </a:xfrm>
          <a:prstGeom prst="rect">
            <a:avLst/>
          </a:prstGeom>
        </p:spPr>
      </p:pic>
    </p:spTree>
    <p:extLst>
      <p:ext uri="{BB962C8B-B14F-4D97-AF65-F5344CB8AC3E}">
        <p14:creationId xmlns:p14="http://schemas.microsoft.com/office/powerpoint/2010/main" val="14796175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Logical: NOT</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862322"/>
          </a:xfrm>
          <a:prstGeom prst="rect">
            <a:avLst/>
          </a:prstGeom>
        </p:spPr>
        <p:txBody>
          <a:bodyPr wrap="square">
            <a:spAutoFit/>
          </a:bodyPr>
          <a:lstStyle/>
          <a:p>
            <a:pPr marL="285750" indent="-285750">
              <a:buFont typeface="Arial" panose="020B0604020202020204" pitchFamily="34" charset="0"/>
              <a:buChar char="•"/>
            </a:pPr>
            <a:r>
              <a:rPr lang="en-US" dirty="0"/>
              <a:t>The Excel NOT function returns the opposite of a given logical or Boolean value. When given TRUE, NOT returns FALSE.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When </a:t>
            </a:r>
            <a:r>
              <a:rPr lang="en-US" dirty="0"/>
              <a:t>given FALSE, NOT returns TRUE. Use the NOT function to reverse a logical value.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p:cNvPicPr>
            <a:picLocks noChangeAspect="1"/>
          </p:cNvPicPr>
          <p:nvPr/>
        </p:nvPicPr>
        <p:blipFill>
          <a:blip r:embed="rId3"/>
          <a:stretch>
            <a:fillRect/>
          </a:stretch>
        </p:blipFill>
        <p:spPr>
          <a:xfrm>
            <a:off x="634306" y="1427182"/>
            <a:ext cx="6667500" cy="3810000"/>
          </a:xfrm>
          <a:prstGeom prst="rect">
            <a:avLst/>
          </a:prstGeom>
        </p:spPr>
      </p:pic>
    </p:spTree>
    <p:extLst>
      <p:ext uri="{BB962C8B-B14F-4D97-AF65-F5344CB8AC3E}">
        <p14:creationId xmlns:p14="http://schemas.microsoft.com/office/powerpoint/2010/main" val="36706338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6344529"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BI Basic</a:t>
            </a:r>
            <a:endParaRPr lang="en-US" dirty="0"/>
          </a:p>
        </p:txBody>
      </p:sp>
      <p:sp>
        <p:nvSpPr>
          <p:cNvPr id="3" name="TextBox 2"/>
          <p:cNvSpPr txBox="1"/>
          <p:nvPr/>
        </p:nvSpPr>
        <p:spPr>
          <a:xfrm>
            <a:off x="634306" y="1766079"/>
            <a:ext cx="5084323" cy="2862322"/>
          </a:xfrm>
          <a:prstGeom prst="rect">
            <a:avLst/>
          </a:prstGeom>
          <a:noFill/>
        </p:spPr>
        <p:txBody>
          <a:bodyPr wrap="square" rtlCol="0">
            <a:spAutoFit/>
          </a:bodyPr>
          <a:lstStyle/>
          <a:p>
            <a:pPr marL="342900" indent="-342900">
              <a:buFont typeface="Wingdings" panose="05000000000000000000" pitchFamily="2" charset="2"/>
              <a:buChar char="v"/>
            </a:pPr>
            <a:r>
              <a:rPr lang="en-US" dirty="0"/>
              <a:t>If you’re able to visualize your data with the help of </a:t>
            </a:r>
            <a:r>
              <a:rPr lang="en-US" dirty="0" smtClean="0"/>
              <a:t>data visualization tools, </a:t>
            </a:r>
            <a:r>
              <a:rPr lang="en-US" dirty="0"/>
              <a:t>making it digestible to the human eye, you’ll be able to tell a story with your insights and communicate your discoveries to others more effectively. </a:t>
            </a:r>
            <a:endParaRPr lang="en-US" dirty="0" smtClean="0"/>
          </a:p>
          <a:p>
            <a:pPr marL="342900" indent="-342900">
              <a:buFont typeface="Wingdings" panose="05000000000000000000" pitchFamily="2" charset="2"/>
              <a:buChar char="v"/>
            </a:pPr>
            <a:endParaRPr lang="en-US" dirty="0"/>
          </a:p>
          <a:p>
            <a:pPr marL="342900" indent="-342900">
              <a:buFont typeface="Wingdings" panose="05000000000000000000" pitchFamily="2" charset="2"/>
              <a:buChar char="v"/>
            </a:pPr>
            <a:r>
              <a:rPr lang="en-US" dirty="0" smtClean="0"/>
              <a:t>Doing </a:t>
            </a:r>
            <a:r>
              <a:rPr lang="en-US" dirty="0"/>
              <a:t>so will boost the success of your organization, making it more powerful than ever before. And BI solutions will help you do just that.</a:t>
            </a:r>
            <a:endParaRPr lang="en-US" sz="1000" b="1" dirty="0">
              <a:latin typeface="Verdana" panose="020B0604030504040204" pitchFamily="34" charset="0"/>
              <a:ea typeface="Verdana" panose="020B0604030504040204" pitchFamily="34" charset="0"/>
            </a:endParaRPr>
          </a:p>
        </p:txBody>
      </p:sp>
      <p:sp>
        <p:nvSpPr>
          <p:cNvPr id="4" name="TextBox 3"/>
          <p:cNvSpPr txBox="1"/>
          <p:nvPr/>
        </p:nvSpPr>
        <p:spPr>
          <a:xfrm>
            <a:off x="634306" y="839456"/>
            <a:ext cx="5781008" cy="400110"/>
          </a:xfrm>
          <a:prstGeom prst="rect">
            <a:avLst/>
          </a:prstGeom>
          <a:noFill/>
        </p:spPr>
        <p:txBody>
          <a:bodyPr wrap="square" rtlCol="0">
            <a:spAutoFit/>
          </a:bodyPr>
          <a:lstStyle/>
          <a:p>
            <a:pPr marL="342900" indent="-342900">
              <a:buFont typeface="Wingdings" panose="05000000000000000000" pitchFamily="2" charset="2"/>
              <a:buChar char="ü"/>
            </a:pPr>
            <a:r>
              <a:rPr lang="en-US" sz="2000" dirty="0">
                <a:latin typeface="Verdana" panose="020B0604030504040204" pitchFamily="34" charset="0"/>
                <a:ea typeface="Verdana" panose="020B0604030504040204" pitchFamily="34" charset="0"/>
              </a:rPr>
              <a:t>They enable powerful data visualization</a:t>
            </a: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stretch>
            <a:fillRect/>
          </a:stretch>
        </p:blipFill>
        <p:spPr>
          <a:xfrm>
            <a:off x="5718629" y="1341163"/>
            <a:ext cx="6325054" cy="4377463"/>
          </a:xfrm>
          <a:prstGeom prst="rect">
            <a:avLst/>
          </a:prstGeom>
        </p:spPr>
      </p:pic>
    </p:spTree>
    <p:extLst>
      <p:ext uri="{BB962C8B-B14F-4D97-AF65-F5344CB8AC3E}">
        <p14:creationId xmlns:p14="http://schemas.microsoft.com/office/powerpoint/2010/main" val="41661965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Date and Time: DATE</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308324"/>
          </a:xfrm>
          <a:prstGeom prst="rect">
            <a:avLst/>
          </a:prstGeom>
        </p:spPr>
        <p:txBody>
          <a:bodyPr wrap="square">
            <a:spAutoFit/>
          </a:bodyPr>
          <a:lstStyle/>
          <a:p>
            <a:pPr marL="285750" indent="-285750">
              <a:buFont typeface="Arial" panose="020B0604020202020204" pitchFamily="34" charset="0"/>
              <a:buChar char="•"/>
            </a:pPr>
            <a:r>
              <a:rPr lang="en-US" dirty="0"/>
              <a:t>The Excel DATE function creates a valid date from individual year, month, and day components.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t>
            </a:r>
            <a:r>
              <a:rPr lang="en-US" dirty="0"/>
              <a:t>DATE function is useful for assembling dates that need to change dynamically based on other values in a worksheet.</a:t>
            </a:r>
          </a:p>
        </p:txBody>
      </p:sp>
      <p:pic>
        <p:nvPicPr>
          <p:cNvPr id="9" name="Picture 8"/>
          <p:cNvPicPr>
            <a:picLocks noChangeAspect="1"/>
          </p:cNvPicPr>
          <p:nvPr/>
        </p:nvPicPr>
        <p:blipFill>
          <a:blip r:embed="rId3"/>
          <a:stretch>
            <a:fillRect/>
          </a:stretch>
        </p:blipFill>
        <p:spPr>
          <a:xfrm>
            <a:off x="673100" y="1749680"/>
            <a:ext cx="6667500" cy="3810000"/>
          </a:xfrm>
          <a:prstGeom prst="rect">
            <a:avLst/>
          </a:prstGeom>
        </p:spPr>
      </p:pic>
    </p:spTree>
    <p:extLst>
      <p:ext uri="{BB962C8B-B14F-4D97-AF65-F5344CB8AC3E}">
        <p14:creationId xmlns:p14="http://schemas.microsoft.com/office/powerpoint/2010/main" val="217626589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Date and Time: DATEIF</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4247317"/>
          </a:xfrm>
          <a:prstGeom prst="rect">
            <a:avLst/>
          </a:prstGeom>
        </p:spPr>
        <p:txBody>
          <a:bodyPr wrap="square">
            <a:spAutoFit/>
          </a:bodyPr>
          <a:lstStyle/>
          <a:p>
            <a:pPr marL="285750" indent="-285750">
              <a:buFont typeface="Arial" panose="020B0604020202020204" pitchFamily="34" charset="0"/>
              <a:buChar char="•"/>
            </a:pPr>
            <a:r>
              <a:rPr lang="en-US" dirty="0"/>
              <a:t>The Excel DATEDIF function returns the difference between two date values in years, months, or days. The DATEDIF (Date + </a:t>
            </a:r>
            <a:r>
              <a:rPr lang="en-US" dirty="0" err="1"/>
              <a:t>Dif</a:t>
            </a:r>
            <a:r>
              <a:rPr lang="en-US" dirty="0"/>
              <a:t>) function is a "compatibility" function that comes from Lotus 1-2-3. For reasons unknown, it is only documented in Excel 2000, but you can use it in your formulas in all Excel versions since that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Excel won't help you fill out the arguments for DATEDIF like other functions, but it will work when configured correctly.</a:t>
            </a:r>
          </a:p>
        </p:txBody>
      </p:sp>
      <p:pic>
        <p:nvPicPr>
          <p:cNvPr id="7" name="Picture 6"/>
          <p:cNvPicPr>
            <a:picLocks noChangeAspect="1"/>
          </p:cNvPicPr>
          <p:nvPr/>
        </p:nvPicPr>
        <p:blipFill>
          <a:blip r:embed="rId3"/>
          <a:stretch>
            <a:fillRect/>
          </a:stretch>
        </p:blipFill>
        <p:spPr>
          <a:xfrm>
            <a:off x="673100" y="1547316"/>
            <a:ext cx="6667500" cy="3810000"/>
          </a:xfrm>
          <a:prstGeom prst="rect">
            <a:avLst/>
          </a:prstGeom>
        </p:spPr>
      </p:pic>
    </p:spTree>
    <p:extLst>
      <p:ext uri="{BB962C8B-B14F-4D97-AF65-F5344CB8AC3E}">
        <p14:creationId xmlns:p14="http://schemas.microsoft.com/office/powerpoint/2010/main" val="18749160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Date and Time: HOUR</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862322"/>
          </a:xfrm>
          <a:prstGeom prst="rect">
            <a:avLst/>
          </a:prstGeom>
        </p:spPr>
        <p:txBody>
          <a:bodyPr wrap="square">
            <a:spAutoFit/>
          </a:bodyPr>
          <a:lstStyle/>
          <a:p>
            <a:pPr marL="285750" indent="-285750">
              <a:buFont typeface="Arial" panose="020B0604020202020204" pitchFamily="34" charset="0"/>
              <a:buChar char="•"/>
            </a:pPr>
            <a:r>
              <a:rPr lang="en-US" dirty="0"/>
              <a:t>The Excel HOUR function returns the hour component of a time as a number between 0-23.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For </a:t>
            </a:r>
            <a:r>
              <a:rPr lang="en-US" dirty="0"/>
              <a:t>example, with a time of 9:30 AM, HOUR will return 9. You can use the HOUR function to extract the hour into a cell, or feed the result into another formula, like the TIME function.</a:t>
            </a:r>
          </a:p>
        </p:txBody>
      </p:sp>
      <p:pic>
        <p:nvPicPr>
          <p:cNvPr id="9" name="Picture 8"/>
          <p:cNvPicPr>
            <a:picLocks noChangeAspect="1"/>
          </p:cNvPicPr>
          <p:nvPr/>
        </p:nvPicPr>
        <p:blipFill>
          <a:blip r:embed="rId3"/>
          <a:stretch>
            <a:fillRect/>
          </a:stretch>
        </p:blipFill>
        <p:spPr>
          <a:xfrm>
            <a:off x="673100" y="1439042"/>
            <a:ext cx="6667500" cy="3810000"/>
          </a:xfrm>
          <a:prstGeom prst="rect">
            <a:avLst/>
          </a:prstGeom>
        </p:spPr>
      </p:pic>
    </p:spTree>
    <p:extLst>
      <p:ext uri="{BB962C8B-B14F-4D97-AF65-F5344CB8AC3E}">
        <p14:creationId xmlns:p14="http://schemas.microsoft.com/office/powerpoint/2010/main" val="356014441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Date and Time: WEEKDAY</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3139321"/>
          </a:xfrm>
          <a:prstGeom prst="rect">
            <a:avLst/>
          </a:prstGeom>
        </p:spPr>
        <p:txBody>
          <a:bodyPr wrap="square">
            <a:spAutoFit/>
          </a:bodyPr>
          <a:lstStyle/>
          <a:p>
            <a:pPr marL="285750" indent="-285750">
              <a:buFont typeface="Arial" panose="020B0604020202020204" pitchFamily="34" charset="0"/>
              <a:buChar char="•"/>
            </a:pPr>
            <a:r>
              <a:rPr lang="en-US" dirty="0"/>
              <a:t>The Excel WEEKDAY function takes a date and returns a number between 1-7 representing the day of week.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By </a:t>
            </a:r>
            <a:r>
              <a:rPr lang="en-US" dirty="0"/>
              <a:t>default, WEEKDAY returns 1 for Sunday and 7 for Saturday, but this is configurable.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You </a:t>
            </a:r>
            <a:r>
              <a:rPr lang="en-US" dirty="0"/>
              <a:t>can use the WEEKDAY function inside other formulas to check the day of week.</a:t>
            </a:r>
          </a:p>
        </p:txBody>
      </p:sp>
      <p:pic>
        <p:nvPicPr>
          <p:cNvPr id="7" name="Picture 6"/>
          <p:cNvPicPr>
            <a:picLocks noChangeAspect="1"/>
          </p:cNvPicPr>
          <p:nvPr/>
        </p:nvPicPr>
        <p:blipFill>
          <a:blip r:embed="rId3"/>
          <a:stretch>
            <a:fillRect/>
          </a:stretch>
        </p:blipFill>
        <p:spPr>
          <a:xfrm>
            <a:off x="673100" y="1547316"/>
            <a:ext cx="6667500" cy="3810000"/>
          </a:xfrm>
          <a:prstGeom prst="rect">
            <a:avLst/>
          </a:prstGeom>
        </p:spPr>
      </p:pic>
    </p:spTree>
    <p:extLst>
      <p:ext uri="{BB962C8B-B14F-4D97-AF65-F5344CB8AC3E}">
        <p14:creationId xmlns:p14="http://schemas.microsoft.com/office/powerpoint/2010/main" val="162872873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Lookup </a:t>
            </a:r>
            <a:r>
              <a:rPr lang="en-US" sz="2000" dirty="0">
                <a:latin typeface="Verdana" panose="020B0604030504040204" pitchFamily="34" charset="0"/>
                <a:ea typeface="Verdana" panose="020B0604030504040204" pitchFamily="34" charset="0"/>
              </a:rPr>
              <a:t>and </a:t>
            </a:r>
            <a:r>
              <a:rPr lang="en-US" sz="2000" dirty="0" smtClean="0">
                <a:latin typeface="Verdana" panose="020B0604030504040204" pitchFamily="34" charset="0"/>
                <a:ea typeface="Verdana" panose="020B0604030504040204" pitchFamily="34" charset="0"/>
              </a:rPr>
              <a:t>Reference: ADDRESS</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862322"/>
          </a:xfrm>
          <a:prstGeom prst="rect">
            <a:avLst/>
          </a:prstGeom>
        </p:spPr>
        <p:txBody>
          <a:bodyPr wrap="square">
            <a:spAutoFit/>
          </a:bodyPr>
          <a:lstStyle/>
          <a:p>
            <a:pPr marL="285750" indent="-285750">
              <a:buFont typeface="Arial" panose="020B0604020202020204" pitchFamily="34" charset="0"/>
              <a:buChar char="•"/>
            </a:pPr>
            <a:r>
              <a:rPr lang="en-US" dirty="0"/>
              <a:t>The Excel ADDRESS function returns the address for a cell based on a given row and column number.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For </a:t>
            </a:r>
            <a:r>
              <a:rPr lang="en-US" dirty="0"/>
              <a:t>example, =ADDRESS(1,1) returns $A$1. ADDRESS can return an address in relative, mixed, or absolute format, and can be used to construct a cell reference inside a formula.</a:t>
            </a:r>
          </a:p>
        </p:txBody>
      </p:sp>
      <p:pic>
        <p:nvPicPr>
          <p:cNvPr id="9" name="Picture 8"/>
          <p:cNvPicPr>
            <a:picLocks noChangeAspect="1"/>
          </p:cNvPicPr>
          <p:nvPr/>
        </p:nvPicPr>
        <p:blipFill>
          <a:blip r:embed="rId3"/>
          <a:stretch>
            <a:fillRect/>
          </a:stretch>
        </p:blipFill>
        <p:spPr>
          <a:xfrm>
            <a:off x="673100" y="1547316"/>
            <a:ext cx="6667500" cy="3810000"/>
          </a:xfrm>
          <a:prstGeom prst="rect">
            <a:avLst/>
          </a:prstGeom>
        </p:spPr>
      </p:pic>
    </p:spTree>
    <p:extLst>
      <p:ext uri="{BB962C8B-B14F-4D97-AF65-F5344CB8AC3E}">
        <p14:creationId xmlns:p14="http://schemas.microsoft.com/office/powerpoint/2010/main" val="854111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Lookup </a:t>
            </a:r>
            <a:r>
              <a:rPr lang="en-US" sz="2000" dirty="0">
                <a:latin typeface="Verdana" panose="020B0604030504040204" pitchFamily="34" charset="0"/>
                <a:ea typeface="Verdana" panose="020B0604030504040204" pitchFamily="34" charset="0"/>
              </a:rPr>
              <a:t>and </a:t>
            </a:r>
            <a:r>
              <a:rPr lang="en-US" sz="2000" dirty="0" smtClean="0">
                <a:latin typeface="Verdana" panose="020B0604030504040204" pitchFamily="34" charset="0"/>
                <a:ea typeface="Verdana" panose="020B0604030504040204" pitchFamily="34" charset="0"/>
              </a:rPr>
              <a:t>Reference: COLUMN</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3139321"/>
          </a:xfrm>
          <a:prstGeom prst="rect">
            <a:avLst/>
          </a:prstGeom>
        </p:spPr>
        <p:txBody>
          <a:bodyPr wrap="square">
            <a:spAutoFit/>
          </a:bodyPr>
          <a:lstStyle/>
          <a:p>
            <a:pPr marL="285750" indent="-285750">
              <a:buFont typeface="Arial" panose="020B0604020202020204" pitchFamily="34" charset="0"/>
              <a:buChar char="•"/>
            </a:pPr>
            <a:r>
              <a:rPr lang="en-US" dirty="0"/>
              <a:t>The Excel COLUMN function returns the column number for a reference</a:t>
            </a:r>
            <a:r>
              <a:rPr lang="en-US" dirty="0" smtClean="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 </a:t>
            </a:r>
            <a:r>
              <a:rPr lang="en-US" dirty="0"/>
              <a:t>For example, COLUMN(C5) returns 3, since C is the third column in the spreadsheet.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When </a:t>
            </a:r>
            <a:r>
              <a:rPr lang="en-US" dirty="0"/>
              <a:t>no reference is provided, COLUMN returns the column number of the cell which contains the formula.</a:t>
            </a:r>
          </a:p>
        </p:txBody>
      </p:sp>
      <p:pic>
        <p:nvPicPr>
          <p:cNvPr id="7" name="Picture 6"/>
          <p:cNvPicPr>
            <a:picLocks noChangeAspect="1"/>
          </p:cNvPicPr>
          <p:nvPr/>
        </p:nvPicPr>
        <p:blipFill>
          <a:blip r:embed="rId3"/>
          <a:stretch>
            <a:fillRect/>
          </a:stretch>
        </p:blipFill>
        <p:spPr>
          <a:xfrm>
            <a:off x="673100" y="1581393"/>
            <a:ext cx="6667500" cy="3810000"/>
          </a:xfrm>
          <a:prstGeom prst="rect">
            <a:avLst/>
          </a:prstGeom>
        </p:spPr>
      </p:pic>
    </p:spTree>
    <p:extLst>
      <p:ext uri="{BB962C8B-B14F-4D97-AF65-F5344CB8AC3E}">
        <p14:creationId xmlns:p14="http://schemas.microsoft.com/office/powerpoint/2010/main" val="18773726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Lookup </a:t>
            </a:r>
            <a:r>
              <a:rPr lang="en-US" sz="2000" dirty="0">
                <a:latin typeface="Verdana" panose="020B0604030504040204" pitchFamily="34" charset="0"/>
                <a:ea typeface="Verdana" panose="020B0604030504040204" pitchFamily="34" charset="0"/>
              </a:rPr>
              <a:t>and </a:t>
            </a:r>
            <a:r>
              <a:rPr lang="en-US" sz="2000" dirty="0" smtClean="0">
                <a:latin typeface="Verdana" panose="020B0604030504040204" pitchFamily="34" charset="0"/>
                <a:ea typeface="Verdana" panose="020B0604030504040204" pitchFamily="34" charset="0"/>
              </a:rPr>
              <a:t>Reference</a:t>
            </a:r>
            <a:r>
              <a:rPr lang="en-US" sz="2000" dirty="0">
                <a:latin typeface="Verdana" panose="020B0604030504040204" pitchFamily="34" charset="0"/>
                <a:ea typeface="Verdana" panose="020B0604030504040204" pitchFamily="34" charset="0"/>
              </a:rPr>
              <a:t>: FORMULATEXT </a:t>
            </a: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3693319"/>
          </a:xfrm>
          <a:prstGeom prst="rect">
            <a:avLst/>
          </a:prstGeom>
        </p:spPr>
        <p:txBody>
          <a:bodyPr wrap="square">
            <a:spAutoFit/>
          </a:bodyPr>
          <a:lstStyle/>
          <a:p>
            <a:pPr marL="285750" indent="-285750">
              <a:buFont typeface="Arial" panose="020B0604020202020204" pitchFamily="34" charset="0"/>
              <a:buChar char="•"/>
            </a:pPr>
            <a:r>
              <a:rPr lang="en-US" dirty="0"/>
              <a:t>The Excel FORMULATEXT function returns a formula as a text string from a given reference.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You </a:t>
            </a:r>
            <a:r>
              <a:rPr lang="en-US" dirty="0"/>
              <a:t>can use FORMULATEXT to extract the formula as text from a cell.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If </a:t>
            </a:r>
            <a:r>
              <a:rPr lang="en-US" dirty="0"/>
              <a:t>you use FORMULATEXT on a cell that doesn't contain a formula, it returns #N/A.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9" name="Picture 8"/>
          <p:cNvPicPr>
            <a:picLocks noChangeAspect="1"/>
          </p:cNvPicPr>
          <p:nvPr/>
        </p:nvPicPr>
        <p:blipFill>
          <a:blip r:embed="rId3"/>
          <a:stretch>
            <a:fillRect/>
          </a:stretch>
        </p:blipFill>
        <p:spPr>
          <a:xfrm>
            <a:off x="673100" y="1563795"/>
            <a:ext cx="6667500" cy="3810000"/>
          </a:xfrm>
          <a:prstGeom prst="rect">
            <a:avLst/>
          </a:prstGeom>
        </p:spPr>
      </p:pic>
    </p:spTree>
    <p:extLst>
      <p:ext uri="{BB962C8B-B14F-4D97-AF65-F5344CB8AC3E}">
        <p14:creationId xmlns:p14="http://schemas.microsoft.com/office/powerpoint/2010/main" val="17460194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Lookup </a:t>
            </a:r>
            <a:r>
              <a:rPr lang="en-US" sz="2000" dirty="0">
                <a:latin typeface="Verdana" panose="020B0604030504040204" pitchFamily="34" charset="0"/>
                <a:ea typeface="Verdana" panose="020B0604030504040204" pitchFamily="34" charset="0"/>
              </a:rPr>
              <a:t>and </a:t>
            </a:r>
            <a:r>
              <a:rPr lang="en-US" sz="2000" dirty="0" smtClean="0">
                <a:latin typeface="Verdana" panose="020B0604030504040204" pitchFamily="34" charset="0"/>
                <a:ea typeface="Verdana" panose="020B0604030504040204" pitchFamily="34" charset="0"/>
              </a:rPr>
              <a:t>Reference</a:t>
            </a:r>
            <a:r>
              <a:rPr lang="en-US" sz="2000" dirty="0">
                <a:latin typeface="Verdana" panose="020B0604030504040204" pitchFamily="34" charset="0"/>
                <a:ea typeface="Verdana" panose="020B0604030504040204" pitchFamily="34" charset="0"/>
              </a:rPr>
              <a:t>: </a:t>
            </a:r>
            <a:r>
              <a:rPr lang="en-US" sz="2000" dirty="0" smtClean="0">
                <a:latin typeface="Verdana" panose="020B0604030504040204" pitchFamily="34" charset="0"/>
                <a:ea typeface="Verdana" panose="020B0604030504040204" pitchFamily="34" charset="0"/>
              </a:rPr>
              <a:t>HLOOKUP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3416320"/>
          </a:xfrm>
          <a:prstGeom prst="rect">
            <a:avLst/>
          </a:prstGeom>
        </p:spPr>
        <p:txBody>
          <a:bodyPr wrap="square">
            <a:spAutoFit/>
          </a:bodyPr>
          <a:lstStyle/>
          <a:p>
            <a:pPr marL="285750" indent="-285750">
              <a:buFont typeface="Arial" panose="020B0604020202020204" pitchFamily="34" charset="0"/>
              <a:buChar char="•"/>
            </a:pPr>
            <a:r>
              <a:rPr lang="en-US" dirty="0"/>
              <a:t>The Excel HLOOKUP function finds and retrieve a value from data in a horizontal table.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a:t>
            </a:r>
            <a:r>
              <a:rPr lang="en-US" dirty="0"/>
              <a:t>"H" in HLOOKUP stands for "horizontal", and lookup values must appear in the first row of the table, moving horizontally to the right.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HLOOKUP </a:t>
            </a:r>
            <a:r>
              <a:rPr lang="en-US" dirty="0"/>
              <a:t>supports approximate and exact matching, and wildcards (* ?) for finding partial matches.</a:t>
            </a:r>
          </a:p>
        </p:txBody>
      </p:sp>
      <p:pic>
        <p:nvPicPr>
          <p:cNvPr id="7" name="Picture 6"/>
          <p:cNvPicPr>
            <a:picLocks noChangeAspect="1"/>
          </p:cNvPicPr>
          <p:nvPr/>
        </p:nvPicPr>
        <p:blipFill>
          <a:blip r:embed="rId3"/>
          <a:stretch>
            <a:fillRect/>
          </a:stretch>
        </p:blipFill>
        <p:spPr>
          <a:xfrm>
            <a:off x="634306" y="1586802"/>
            <a:ext cx="6667500" cy="3810000"/>
          </a:xfrm>
          <a:prstGeom prst="rect">
            <a:avLst/>
          </a:prstGeom>
        </p:spPr>
      </p:pic>
    </p:spTree>
    <p:extLst>
      <p:ext uri="{BB962C8B-B14F-4D97-AF65-F5344CB8AC3E}">
        <p14:creationId xmlns:p14="http://schemas.microsoft.com/office/powerpoint/2010/main" val="268569351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Lookup </a:t>
            </a:r>
            <a:r>
              <a:rPr lang="en-US" sz="2000" dirty="0">
                <a:latin typeface="Verdana" panose="020B0604030504040204" pitchFamily="34" charset="0"/>
                <a:ea typeface="Verdana" panose="020B0604030504040204" pitchFamily="34" charset="0"/>
              </a:rPr>
              <a:t>and </a:t>
            </a:r>
            <a:r>
              <a:rPr lang="en-US" sz="2000" dirty="0" smtClean="0">
                <a:latin typeface="Verdana" panose="020B0604030504040204" pitchFamily="34" charset="0"/>
                <a:ea typeface="Verdana" panose="020B0604030504040204" pitchFamily="34" charset="0"/>
              </a:rPr>
              <a:t>Reference</a:t>
            </a:r>
            <a:r>
              <a:rPr lang="en-US" sz="2000" dirty="0">
                <a:latin typeface="Verdana" panose="020B0604030504040204" pitchFamily="34" charset="0"/>
                <a:ea typeface="Verdana" panose="020B0604030504040204" pitchFamily="34" charset="0"/>
              </a:rPr>
              <a:t>: </a:t>
            </a:r>
            <a:r>
              <a:rPr lang="en-US" sz="2000" dirty="0" smtClean="0">
                <a:latin typeface="Verdana" panose="020B0604030504040204" pitchFamily="34" charset="0"/>
                <a:ea typeface="Verdana" panose="020B0604030504040204" pitchFamily="34" charset="0"/>
              </a:rPr>
              <a:t>HLOOKUP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585323"/>
          </a:xfrm>
          <a:prstGeom prst="rect">
            <a:avLst/>
          </a:prstGeom>
        </p:spPr>
        <p:txBody>
          <a:bodyPr wrap="square">
            <a:spAutoFit/>
          </a:bodyPr>
          <a:lstStyle/>
          <a:p>
            <a:pPr marL="285750" indent="-285750">
              <a:buFont typeface="Arial" panose="020B0604020202020204" pitchFamily="34" charset="0"/>
              <a:buChar char="•"/>
            </a:pPr>
            <a:r>
              <a:rPr lang="en-US" dirty="0"/>
              <a:t>The Excel INDEX function returns the value at a given location in a range or array. You can use INDEX to retrieve individual values, or entire rows and columns.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The </a:t>
            </a:r>
            <a:r>
              <a:rPr lang="en-US" dirty="0"/>
              <a:t>MATCH function is often used together with INDEX to provide row and column numbers.</a:t>
            </a:r>
          </a:p>
        </p:txBody>
      </p:sp>
      <p:pic>
        <p:nvPicPr>
          <p:cNvPr id="7" name="Picture 6"/>
          <p:cNvPicPr>
            <a:picLocks noChangeAspect="1"/>
          </p:cNvPicPr>
          <p:nvPr/>
        </p:nvPicPr>
        <p:blipFill>
          <a:blip r:embed="rId3"/>
          <a:stretch>
            <a:fillRect/>
          </a:stretch>
        </p:blipFill>
        <p:spPr>
          <a:xfrm>
            <a:off x="634306" y="1586802"/>
            <a:ext cx="6667500" cy="3810000"/>
          </a:xfrm>
          <a:prstGeom prst="rect">
            <a:avLst/>
          </a:prstGeom>
        </p:spPr>
      </p:pic>
    </p:spTree>
    <p:extLst>
      <p:ext uri="{BB962C8B-B14F-4D97-AF65-F5344CB8AC3E}">
        <p14:creationId xmlns:p14="http://schemas.microsoft.com/office/powerpoint/2010/main" val="87375387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4306" y="125139"/>
            <a:ext cx="11122265" cy="769441"/>
          </a:xfrm>
          <a:prstGeom prst="rect">
            <a:avLst/>
          </a:prstGeom>
          <a:noFill/>
        </p:spPr>
        <p:txBody>
          <a:bodyPr wrap="square" rtlCol="0">
            <a:spAutoFit/>
          </a:bodyPr>
          <a:lstStyle/>
          <a:p>
            <a:r>
              <a:rPr lang="en-US" sz="4400" dirty="0" smtClean="0">
                <a:latin typeface="Verdana" panose="020B0604030504040204" pitchFamily="34" charset="0"/>
                <a:ea typeface="Verdana" panose="020B0604030504040204" pitchFamily="34" charset="0"/>
              </a:rPr>
              <a:t>MS Excel Function</a:t>
            </a:r>
            <a:endParaRPr lang="en-US" sz="4400" dirty="0">
              <a:latin typeface="Verdana" panose="020B0604030504040204" pitchFamily="34" charset="0"/>
              <a:ea typeface="Verdana" panose="020B0604030504040204" pitchFamily="34" charset="0"/>
            </a:endParaRPr>
          </a:p>
        </p:txBody>
      </p:sp>
      <p:sp>
        <p:nvSpPr>
          <p:cNvPr id="5" name="AutoShape 2" descr="5x5 se la juega | 5x5Basket | Basket local e internaciona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what is data gathering 1604342876 1738"/>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https://public-media.interaction-design.org/images/uploads/87b2e5e7874a443f862e63fe9732081a.jp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2" descr="Looker Data Exploration Platform to Visualize data in real time in 2021 -  Reviews, Features, Pricing, Comparison - PAT RESEARCH: B2B Reviews, Buying  Guides &amp;amp; Best Practices"/>
          <p:cNvSpPr>
            <a:spLocks noChangeAspect="1" noChangeArrowheads="1"/>
          </p:cNvSpPr>
          <p:nvPr/>
        </p:nvSpPr>
        <p:spPr bwMode="auto">
          <a:xfrm>
            <a:off x="368300" y="1682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usiness Intelligence Software | Exago"/>
          <p:cNvSpPr>
            <a:spLocks noChangeAspect="1" noChangeArrowheads="1"/>
          </p:cNvSpPr>
          <p:nvPr/>
        </p:nvSpPr>
        <p:spPr bwMode="auto">
          <a:xfrm>
            <a:off x="520700" y="3206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673100" y="1242516"/>
            <a:ext cx="9690100" cy="369332"/>
          </a:xfrm>
          <a:prstGeom prst="rect">
            <a:avLst/>
          </a:prstGeom>
        </p:spPr>
        <p:txBody>
          <a:bodyPr wrap="square">
            <a:spAutoFit/>
          </a:bodyPr>
          <a:lstStyle/>
          <a:p>
            <a:pPr fontAlgn="base"/>
            <a:r>
              <a:rPr lang="en-US" b="1" dirty="0" smtClean="0"/>
              <a:t> </a:t>
            </a:r>
          </a:p>
        </p:txBody>
      </p:sp>
      <p:sp>
        <p:nvSpPr>
          <p:cNvPr id="4" name="AutoShape 2" descr="Screenshot of a Multi row card."/>
          <p:cNvSpPr>
            <a:spLocks noChangeAspect="1" noChangeArrowheads="1"/>
          </p:cNvSpPr>
          <p:nvPr/>
        </p:nvSpPr>
        <p:spPr bwMode="auto">
          <a:xfrm>
            <a:off x="673100" y="4730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p:cNvSpPr txBox="1"/>
          <p:nvPr/>
        </p:nvSpPr>
        <p:spPr>
          <a:xfrm>
            <a:off x="634306" y="894580"/>
            <a:ext cx="8611294" cy="400110"/>
          </a:xfrm>
          <a:prstGeom prst="rect">
            <a:avLst/>
          </a:prstGeom>
          <a:noFill/>
        </p:spPr>
        <p:txBody>
          <a:bodyPr wrap="square" rtlCol="0">
            <a:spAutoFit/>
          </a:bodyPr>
          <a:lstStyle/>
          <a:p>
            <a:r>
              <a:rPr lang="en-US" sz="2000" dirty="0" smtClean="0">
                <a:latin typeface="Verdana" panose="020B0604030504040204" pitchFamily="34" charset="0"/>
                <a:ea typeface="Verdana" panose="020B0604030504040204" pitchFamily="34" charset="0"/>
              </a:rPr>
              <a:t>Lookup </a:t>
            </a:r>
            <a:r>
              <a:rPr lang="en-US" sz="2000" dirty="0">
                <a:latin typeface="Verdana" panose="020B0604030504040204" pitchFamily="34" charset="0"/>
                <a:ea typeface="Verdana" panose="020B0604030504040204" pitchFamily="34" charset="0"/>
              </a:rPr>
              <a:t>and </a:t>
            </a:r>
            <a:r>
              <a:rPr lang="en-US" sz="2000" dirty="0" smtClean="0">
                <a:latin typeface="Verdana" panose="020B0604030504040204" pitchFamily="34" charset="0"/>
                <a:ea typeface="Verdana" panose="020B0604030504040204" pitchFamily="34" charset="0"/>
              </a:rPr>
              <a:t>Reference</a:t>
            </a:r>
            <a:r>
              <a:rPr lang="en-US" sz="2000" dirty="0">
                <a:latin typeface="Verdana" panose="020B0604030504040204" pitchFamily="34" charset="0"/>
                <a:ea typeface="Verdana" panose="020B0604030504040204" pitchFamily="34" charset="0"/>
              </a:rPr>
              <a:t>: </a:t>
            </a:r>
            <a:r>
              <a:rPr lang="en-US" sz="2000" dirty="0" smtClean="0">
                <a:latin typeface="Verdana" panose="020B0604030504040204" pitchFamily="34" charset="0"/>
                <a:ea typeface="Verdana" panose="020B0604030504040204" pitchFamily="34" charset="0"/>
              </a:rPr>
              <a:t>HLOOKUP </a:t>
            </a:r>
            <a:endParaRPr lang="en-US" sz="2000" dirty="0">
              <a:latin typeface="Verdana" panose="020B0604030504040204" pitchFamily="34" charset="0"/>
              <a:ea typeface="Verdana" panose="020B0604030504040204" pitchFamily="34" charset="0"/>
            </a:endParaRPr>
          </a:p>
        </p:txBody>
      </p:sp>
      <p:sp>
        <p:nvSpPr>
          <p:cNvPr id="16" name="Rectangle 3"/>
          <p:cNvSpPr>
            <a:spLocks noChangeArrowheads="1"/>
          </p:cNvSpPr>
          <p:nvPr/>
        </p:nvSpPr>
        <p:spPr bwMode="auto">
          <a:xfrm>
            <a:off x="1932442" y="3001803"/>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14"/>
          <p:cNvSpPr/>
          <p:nvPr/>
        </p:nvSpPr>
        <p:spPr>
          <a:xfrm>
            <a:off x="7547429" y="1749680"/>
            <a:ext cx="3947885" cy="2862322"/>
          </a:xfrm>
          <a:prstGeom prst="rect">
            <a:avLst/>
          </a:prstGeom>
        </p:spPr>
        <p:txBody>
          <a:bodyPr wrap="square">
            <a:spAutoFit/>
          </a:bodyPr>
          <a:lstStyle/>
          <a:p>
            <a:pPr marL="285750" indent="-285750">
              <a:buFont typeface="Arial" panose="020B0604020202020204" pitchFamily="34" charset="0"/>
              <a:buChar char="•"/>
            </a:pPr>
            <a:r>
              <a:rPr lang="en-US" dirty="0"/>
              <a:t>The Excel LOOKUP function performs an approximate match lookup in a one-column or one-row range, and returns the corresponding value from another one-column or one-row range. </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LOOKUP's </a:t>
            </a:r>
            <a:r>
              <a:rPr lang="en-US" dirty="0"/>
              <a:t>default behavior makes it useful for solving certain problems in Excel.</a:t>
            </a:r>
          </a:p>
        </p:txBody>
      </p:sp>
      <p:pic>
        <p:nvPicPr>
          <p:cNvPr id="9" name="Picture 8"/>
          <p:cNvPicPr>
            <a:picLocks noChangeAspect="1"/>
          </p:cNvPicPr>
          <p:nvPr/>
        </p:nvPicPr>
        <p:blipFill>
          <a:blip r:embed="rId3"/>
          <a:stretch>
            <a:fillRect/>
          </a:stretch>
        </p:blipFill>
        <p:spPr>
          <a:xfrm>
            <a:off x="673100" y="1547316"/>
            <a:ext cx="6667500" cy="3810000"/>
          </a:xfrm>
          <a:prstGeom prst="rect">
            <a:avLst/>
          </a:prstGeom>
        </p:spPr>
      </p:pic>
    </p:spTree>
    <p:extLst>
      <p:ext uri="{BB962C8B-B14F-4D97-AF65-F5344CB8AC3E}">
        <p14:creationId xmlns:p14="http://schemas.microsoft.com/office/powerpoint/2010/main" val="52791714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2083</TotalTime>
  <Words>15106</Words>
  <Application>Microsoft Office PowerPoint</Application>
  <PresentationFormat>Widescreen</PresentationFormat>
  <Paragraphs>2095</Paragraphs>
  <Slides>207</Slides>
  <Notes>201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207</vt:i4>
      </vt:variant>
    </vt:vector>
  </HeadingPairs>
  <TitlesOfParts>
    <vt:vector size="216" baseType="lpstr">
      <vt:lpstr>Adobe Heiti Std R</vt:lpstr>
      <vt:lpstr>Arial</vt:lpstr>
      <vt:lpstr>BlinkMacSystemFont</vt:lpstr>
      <vt:lpstr>Calibri</vt:lpstr>
      <vt:lpstr>Calibri Light</vt:lpstr>
      <vt:lpstr>inherit</vt:lpstr>
      <vt:lpstr>Verdana</vt:lpstr>
      <vt:lpstr>Wingdings</vt:lpstr>
      <vt:lpstr>Retrospect</vt:lpstr>
      <vt:lpstr>Data Visualization - Analysis and Reporting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the South Pacific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136</cp:revision>
  <dcterms:created xsi:type="dcterms:W3CDTF">2021-10-02T01:39:46Z</dcterms:created>
  <dcterms:modified xsi:type="dcterms:W3CDTF">2021-11-01T03:33:30Z</dcterms:modified>
</cp:coreProperties>
</file>